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5" r:id="rId2"/>
    <p:sldId id="479" r:id="rId3"/>
    <p:sldId id="480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509" r:id="rId19"/>
    <p:sldId id="504" r:id="rId20"/>
    <p:sldId id="498" r:id="rId21"/>
    <p:sldId id="499" r:id="rId22"/>
    <p:sldId id="505" r:id="rId23"/>
    <p:sldId id="506" r:id="rId24"/>
    <p:sldId id="507" r:id="rId25"/>
    <p:sldId id="508" r:id="rId26"/>
    <p:sldId id="500" r:id="rId27"/>
    <p:sldId id="476" r:id="rId28"/>
    <p:sldId id="510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94886" autoAdjust="0"/>
  </p:normalViewPr>
  <p:slideViewPr>
    <p:cSldViewPr>
      <p:cViewPr varScale="1">
        <p:scale>
          <a:sx n="81" d="100"/>
          <a:sy n="81" d="100"/>
        </p:scale>
        <p:origin x="701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9443654-36D2-41DD-BC1D-44FFCFE90E7A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CF303D-E76F-4E97-A701-E5BAFCEFC9BE}" type="slidenum">
              <a:rPr lang="en-AU"/>
              <a:pPr/>
              <a:t>2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65463D-B704-4EF7-8ADD-8FF9AF0FE4E1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C47AB-FDF0-4EC2-BBA9-4B4F135544E9}" type="slidenum">
              <a:rPr lang="en-AU"/>
              <a:pPr/>
              <a:t>11</a:t>
            </a:fld>
            <a:endParaRPr lang="en-AU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CFB37A7-FAD2-439C-9F92-7352736DEAA3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E5EFFD-8C37-4B87-9E48-5357B04D00BB}" type="slidenum">
              <a:rPr lang="en-AU"/>
              <a:pPr/>
              <a:t>12</a:t>
            </a:fld>
            <a:endParaRPr lang="en-AU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45109BA-DF19-4634-AAD8-BBBC2FEF786E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40B27-45F7-493D-870F-606A52C7E341}" type="slidenum">
              <a:rPr lang="en-AU"/>
              <a:pPr/>
              <a:t>13</a:t>
            </a:fld>
            <a:endParaRPr lang="en-AU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F380BFB-3CE7-48EE-9C5E-3EC439681473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A41779-AF7B-418D-9BAA-0B58B6E0E247}" type="slidenum">
              <a:rPr lang="en-AU"/>
              <a:pPr/>
              <a:t>14</a:t>
            </a:fld>
            <a:endParaRPr lang="en-AU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F597BCF-5426-4B96-9B3A-393FA0A03689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BD9A7-4531-43BC-9829-6ECA4B2BB7D5}" type="slidenum">
              <a:rPr lang="en-AU"/>
              <a:pPr/>
              <a:t>15</a:t>
            </a:fld>
            <a:endParaRPr lang="en-AU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C7E4EA1-9C40-4775-BAC4-F3090CDC5577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28256E-5F7A-42AE-B79A-990317DBB792}" type="slidenum">
              <a:rPr lang="en-AU"/>
              <a:pPr/>
              <a:t>16</a:t>
            </a:fld>
            <a:endParaRPr lang="en-AU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96C4C3F-546E-4FB6-BFD8-8F60D35E524C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11F82E-C860-425E-8723-5A5096C2DB4F}" type="slidenum">
              <a:rPr lang="en-AU"/>
              <a:pPr/>
              <a:t>17</a:t>
            </a:fld>
            <a:endParaRPr lang="en-AU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r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t>September 4, 1997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88BDBFCE-5502-486F-B9DE-7F1F13F81ECE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6" name="Text Box 1"/>
          <p:cNvSpPr txBox="1">
            <a:spLocks noChangeArrowheads="1"/>
          </p:cNvSpPr>
          <p:nvPr/>
        </p:nvSpPr>
        <p:spPr bwMode="auto">
          <a:xfrm>
            <a:off x="990600" y="768350"/>
            <a:ext cx="5118100" cy="3838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body"/>
          </p:nvPr>
        </p:nvSpPr>
        <p:spPr>
          <a:xfrm>
            <a:off x="946150" y="4862513"/>
            <a:ext cx="5207000" cy="4703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7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dt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378560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811026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243491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675957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buFont typeface="Times New Roman" pitchFamily="18" charset="0"/>
              <a:buNone/>
            </a:pPr>
            <a:r>
              <a:rPr lang="en-US" sz="1200">
                <a:solidFill>
                  <a:srgbClr val="000000"/>
                </a:solidFill>
                <a:latin typeface="Times New Roman" pitchFamily="18" charset="0"/>
              </a:rPr>
              <a:t>September 4, 1997</a:t>
            </a:r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378560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811026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243491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675957" indent="-216233" algn="ctr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864931" algn="l"/>
                <a:tab pos="1729862" algn="l"/>
                <a:tab pos="2594793" algn="l"/>
                <a:tab pos="3459724" algn="l"/>
                <a:tab pos="4324655" algn="l"/>
                <a:tab pos="5189586" algn="l"/>
                <a:tab pos="6054517" algn="l"/>
                <a:tab pos="6919448" algn="l"/>
                <a:tab pos="7784379" algn="l"/>
                <a:tab pos="8649310" algn="l"/>
                <a:tab pos="9514241" algn="l"/>
              </a:tabLst>
              <a:defRPr sz="30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buFont typeface="Times New Roman" pitchFamily="18" charset="0"/>
              <a:buNone/>
            </a:pPr>
            <a:fld id="{4B90EABE-AA01-4315-AB0E-F1DF4ECFAA3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>
                <a:buFont typeface="Times New Roman" pitchFamily="18" charset="0"/>
                <a:buNone/>
              </a:pPr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80" name="Text Box 1"/>
          <p:cNvSpPr txBox="1">
            <a:spLocks noChangeArrowheads="1"/>
          </p:cNvSpPr>
          <p:nvPr/>
        </p:nvSpPr>
        <p:spPr bwMode="auto">
          <a:xfrm>
            <a:off x="3885903" y="0"/>
            <a:ext cx="2972097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3644" tIns="46652" rIns="93644" bIns="46652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imes New Roman" pitchFamily="18" charset="0"/>
              </a:rPr>
              <a:t>September 4, 1997</a:t>
            </a:r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3885903" y="8682869"/>
            <a:ext cx="2972097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3644" tIns="46652" rIns="93644" bIns="46652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/>
            <a:fld id="{7146B2AA-344B-4D5A-A61F-2FA1DD601A27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/>
              <a:t>19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0182" name="Text Box 3"/>
          <p:cNvSpPr txBox="1">
            <a:spLocks noChangeArrowheads="1"/>
          </p:cNvSpPr>
          <p:nvPr/>
        </p:nvSpPr>
        <p:spPr bwMode="auto">
          <a:xfrm>
            <a:off x="1181696" y="684893"/>
            <a:ext cx="4499075" cy="34274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50183" name="Rectangle 4"/>
          <p:cNvSpPr>
            <a:spLocks noGrp="1" noChangeArrowheads="1"/>
          </p:cNvSpPr>
          <p:nvPr>
            <p:ph type="body"/>
          </p:nvPr>
        </p:nvSpPr>
        <p:spPr>
          <a:xfrm>
            <a:off x="915294" y="4340680"/>
            <a:ext cx="5027414" cy="421065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D99584-F883-4896-8B8E-CF3DA4F7790C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B2A139-C9B8-495F-9696-20CA265579CB}" type="slidenum">
              <a:rPr lang="en-AU"/>
              <a:pPr/>
              <a:t>20</a:t>
            </a:fld>
            <a:endParaRPr lang="en-AU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C859C06-0580-4ABA-916A-E1449A3C1B2E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54DD01-0C4E-48E6-AD50-00E517018DEF}" type="slidenum">
              <a:rPr lang="en-AU"/>
              <a:pPr/>
              <a:t>3</a:t>
            </a:fld>
            <a:endParaRPr lang="en-AU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85F455-86BA-40AF-A0ED-4AD81067E9D9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2A9B7-A985-4565-8710-98FDE5A4523C}" type="slidenum">
              <a:rPr lang="en-AU"/>
              <a:pPr/>
              <a:t>21</a:t>
            </a:fld>
            <a:endParaRPr lang="en-AU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87D6332-DCD0-4F93-B5FB-2CA5DE50C66C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F1FD46-82BE-4E4E-9FF4-FA89676CBAA3}" type="slidenum">
              <a:rPr lang="en-AU"/>
              <a:pPr/>
              <a:t>26</a:t>
            </a:fld>
            <a:endParaRPr lang="en-AU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1CDB5D-2812-4FCD-BF24-480162DA0CA8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AA65DD-CACE-4CEE-93D1-CE793F3ED30F}" type="slidenum">
              <a:rPr lang="en-AU"/>
              <a:pPr/>
              <a:t>4</a:t>
            </a:fld>
            <a:endParaRPr lang="en-AU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E1CC9BE-EB14-45C3-8E9B-D9E668E372E6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3AE88-FFD9-4288-9A26-2A91F56B33DE}" type="slidenum">
              <a:rPr lang="en-AU"/>
              <a:pPr/>
              <a:t>5</a:t>
            </a:fld>
            <a:endParaRPr lang="en-AU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6907BBD-07FC-448C-A4C5-8CFDC7BD86A4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9EBC0-CE40-4B70-995D-EC17AA1A509E}" type="slidenum">
              <a:rPr lang="en-AU"/>
              <a:pPr/>
              <a:t>6</a:t>
            </a:fld>
            <a:endParaRPr lang="en-AU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692A9B-6794-420A-A62E-6451FDFD9B05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E2CB3F-5616-4E79-A8A4-6665F1DD1797}" type="slidenum">
              <a:rPr lang="en-AU"/>
              <a:pPr/>
              <a:t>7</a:t>
            </a:fld>
            <a:endParaRPr lang="en-AU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DD56E32-DA77-4AFC-B8F7-4FAD780F8984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1F5F23-4F05-4628-A904-2CD9D4F5C9B9}" type="slidenum">
              <a:rPr lang="en-AU"/>
              <a:pPr/>
              <a:t>8</a:t>
            </a:fld>
            <a:endParaRPr lang="en-AU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B4E377D-C04D-48A0-9545-7FA1EC47D5AA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9B6C6B-6C76-4B51-99A2-C33EAB824948}" type="slidenum">
              <a:rPr lang="en-AU"/>
              <a:pPr/>
              <a:t>9</a:t>
            </a:fld>
            <a:endParaRPr lang="en-AU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5A24C4C-B130-4E82-832C-323FD9A90058}" type="datetime3">
              <a:rPr lang="en-AU"/>
              <a:pPr/>
              <a:t>9 October, 2019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Chapter 3 — Arithmetic for Computers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59038-9635-49C0-86BE-C54F7DFE96EA}" type="slidenum">
              <a:rPr lang="en-AU"/>
              <a:pPr/>
              <a:t>10</a:t>
            </a:fld>
            <a:endParaRPr lang="en-AU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ni_amrita@progress.com</a:t>
            </a: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Dr</a:t>
            </a:r>
            <a:r>
              <a:rPr lang="en-US" dirty="0"/>
              <a:t> Ganesh </a:t>
            </a:r>
            <a:r>
              <a:rPr lang="en-US" dirty="0" err="1"/>
              <a:t>Neelakanta</a:t>
            </a:r>
            <a:r>
              <a:rPr lang="en-US" dirty="0"/>
              <a:t> </a:t>
            </a:r>
            <a:r>
              <a:rPr lang="en-US" dirty="0" err="1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865148" cy="1482442"/>
          </a:xfrm>
        </p:spPr>
        <p:txBody>
          <a:bodyPr>
            <a:normAutofit fontScale="90000"/>
          </a:bodyPr>
          <a:lstStyle/>
          <a:p>
            <a:r>
              <a:rPr lang="en-US" dirty="0"/>
              <a:t>15CSE301 </a:t>
            </a:r>
            <a:br>
              <a:rPr lang="en-US" dirty="0"/>
            </a:br>
            <a:r>
              <a:rPr lang="en-US" dirty="0"/>
              <a:t>Computer Organization and Architecture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Floating point representation</a:t>
            </a:r>
          </a:p>
          <a:p>
            <a:r>
              <a:rPr lang="en-US" dirty="0" err="1"/>
              <a:t>Arthmetic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Ganesh </a:t>
            </a:r>
            <a:r>
              <a:rPr lang="en-US" dirty="0" err="1"/>
              <a:t>Neelakanta</a:t>
            </a:r>
            <a:r>
              <a:rPr lang="en-US" dirty="0"/>
              <a:t> </a:t>
            </a:r>
            <a:r>
              <a:rPr lang="en-US" dirty="0" err="1"/>
              <a:t>Iyer</a:t>
            </a:r>
            <a:r>
              <a:rPr lang="en-US" dirty="0"/>
              <a:t>		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Amrita </a:t>
            </a:r>
            <a:r>
              <a:rPr lang="en-US" dirty="0" err="1"/>
              <a:t>Vishwa</a:t>
            </a:r>
            <a:r>
              <a:rPr lang="en-US" dirty="0"/>
              <a:t> </a:t>
            </a:r>
            <a:r>
              <a:rPr lang="en-US" dirty="0" err="1"/>
              <a:t>Vidyapeetham</a:t>
            </a:r>
            <a:r>
              <a:rPr lang="en-US" dirty="0"/>
              <a:t>, Coimbatore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Associate Professor, </a:t>
            </a:r>
            <a:r>
              <a:rPr lang="en-US" dirty="0" err="1"/>
              <a:t>Dept</a:t>
            </a:r>
            <a:r>
              <a:rPr lang="en-US" dirty="0"/>
              <a:t> of Computer Science and </a:t>
            </a:r>
            <a:r>
              <a:rPr lang="en-US" dirty="0" err="1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37110" y="5105400"/>
            <a:ext cx="54864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b="1" u="sng" dirty="0">
                <a:solidFill>
                  <a:schemeClr val="bg1"/>
                </a:solidFill>
                <a:latin typeface="FranklinGothic-Heavy"/>
              </a:rPr>
              <a:t>Reference:</a:t>
            </a:r>
          </a:p>
          <a:p>
            <a:r>
              <a:rPr lang="en-IE" sz="2400" b="1" dirty="0">
                <a:solidFill>
                  <a:schemeClr val="bg1"/>
                </a:solidFill>
                <a:latin typeface="FranklinGothic-Heavy"/>
              </a:rPr>
              <a:t>Chapter 3</a:t>
            </a:r>
          </a:p>
          <a:p>
            <a:r>
              <a:rPr lang="en-IE" dirty="0">
                <a:solidFill>
                  <a:schemeClr val="bg1"/>
                </a:solidFill>
                <a:latin typeface="FranklinGothic-Heavy"/>
              </a:rPr>
              <a:t>Computer Organization and Design, The hardware / software interface,</a:t>
            </a:r>
            <a:r>
              <a:rPr lang="pt-BR" dirty="0">
                <a:solidFill>
                  <a:schemeClr val="bg1"/>
                </a:solidFill>
                <a:latin typeface="FranklinGothic-Heavy"/>
              </a:rPr>
              <a:t> 3rd Edition </a:t>
            </a:r>
          </a:p>
          <a:p>
            <a:endParaRPr lang="en-IE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3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64A4DB9F-D1D3-4714-BDCD-F0B42107DC1B}" type="slidenum">
              <a:rPr lang="en-AU"/>
              <a:pPr/>
              <a:t>10</a:t>
            </a:fld>
            <a:endParaRPr lang="en-AU"/>
          </a:p>
        </p:txBody>
      </p:sp>
      <p:pic>
        <p:nvPicPr>
          <p:cNvPr id="277513" name="Picture 9" descr="f03-1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" y="1196975"/>
            <a:ext cx="5353772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 Hardware</a:t>
            </a:r>
            <a:endParaRPr lang="en-AU"/>
          </a:p>
        </p:txBody>
      </p:sp>
      <p:sp>
        <p:nvSpPr>
          <p:cNvPr id="277509" name="AutoShape 5"/>
          <p:cNvSpPr>
            <a:spLocks/>
          </p:cNvSpPr>
          <p:nvPr/>
        </p:nvSpPr>
        <p:spPr bwMode="auto">
          <a:xfrm>
            <a:off x="8781879" y="5516563"/>
            <a:ext cx="2304450" cy="330200"/>
          </a:xfrm>
          <a:prstGeom prst="borderCallout1">
            <a:avLst>
              <a:gd name="adj1" fmla="val 34616"/>
              <a:gd name="adj2" fmla="val -4407"/>
              <a:gd name="adj3" fmla="val -157213"/>
              <a:gd name="adj4" fmla="val -3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Initially dividend</a:t>
            </a:r>
            <a:endParaRPr lang="en-AU" sz="1600"/>
          </a:p>
        </p:txBody>
      </p:sp>
      <p:sp>
        <p:nvSpPr>
          <p:cNvPr id="277510" name="AutoShape 6"/>
          <p:cNvSpPr>
            <a:spLocks/>
          </p:cNvSpPr>
          <p:nvPr/>
        </p:nvSpPr>
        <p:spPr bwMode="auto">
          <a:xfrm>
            <a:off x="9454805" y="1484313"/>
            <a:ext cx="2111883" cy="576262"/>
          </a:xfrm>
          <a:prstGeom prst="borderCallout1">
            <a:avLst>
              <a:gd name="adj1" fmla="val 19833"/>
              <a:gd name="adj2" fmla="val -4810"/>
              <a:gd name="adj3" fmla="val 155648"/>
              <a:gd name="adj4" fmla="val -3446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Initially divisor in left half</a:t>
            </a:r>
            <a:endParaRPr lang="en-AU" sz="1600"/>
          </a:p>
        </p:txBody>
      </p:sp>
      <p:pic>
        <p:nvPicPr>
          <p:cNvPr id="277511" name="Picture 7" descr="f03-09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88" y="2349500"/>
            <a:ext cx="589973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53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A70842E9-AD1B-4DBE-9C51-5674F423F72B}" type="slidenum">
              <a:rPr lang="en-AU"/>
              <a:pPr/>
              <a:t>11</a:t>
            </a:fld>
            <a:endParaRPr lang="en-AU"/>
          </a:p>
        </p:txBody>
      </p:sp>
      <p:pic>
        <p:nvPicPr>
          <p:cNvPr id="279558" name="Picture 6" descr="f03-1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30" y="1484313"/>
            <a:ext cx="7118612" cy="2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Divider</a:t>
            </a:r>
            <a:endParaRPr lang="en-AU"/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047" y="4583114"/>
            <a:ext cx="11024962" cy="1654175"/>
          </a:xfrm>
        </p:spPr>
        <p:txBody>
          <a:bodyPr/>
          <a:lstStyle/>
          <a:p>
            <a:r>
              <a:rPr lang="en-US" sz="2800"/>
              <a:t>One cycle per partial-remainder subtraction</a:t>
            </a:r>
          </a:p>
          <a:p>
            <a:r>
              <a:rPr lang="en-US" sz="2800"/>
              <a:t>Looks a lot like a multiplier!</a:t>
            </a:r>
          </a:p>
          <a:p>
            <a:pPr lvl="1"/>
            <a:r>
              <a:rPr lang="en-US" sz="2400"/>
              <a:t>Same hardware can be used for both</a:t>
            </a:r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182452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72BB7331-AC15-4A9A-BB94-CD99B9814B13}" type="slidenum">
              <a:rPr lang="en-AU"/>
              <a:pPr/>
              <a:t>12</a:t>
            </a:fld>
            <a:endParaRPr lang="en-AU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Faster Division</a:t>
            </a:r>
            <a:endParaRPr lang="en-AU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Can’t use parallel hardware as in multiplier</a:t>
            </a:r>
          </a:p>
          <a:p>
            <a:pPr lvl="1"/>
            <a:r>
              <a:rPr lang="en-US"/>
              <a:t>Subtraction is conditional on sign of remainder</a:t>
            </a:r>
          </a:p>
          <a:p>
            <a:r>
              <a:rPr lang="en-US"/>
              <a:t>Faster dividers (e.g. SRT devision) generate multiple quotient bits per step</a:t>
            </a:r>
          </a:p>
          <a:p>
            <a:pPr lvl="1"/>
            <a:r>
              <a:rPr lang="en-US"/>
              <a:t>Still require multiple steps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4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10D5E0CC-F57C-45E9-AA7B-1C1612D080E1}" type="slidenum">
              <a:rPr lang="en-AU"/>
              <a:pPr/>
              <a:t>13</a:t>
            </a:fld>
            <a:endParaRPr lang="en-AU"/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MIPS Division</a:t>
            </a:r>
            <a:endParaRPr lang="en-AU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HI/LO registers for result</a:t>
            </a:r>
          </a:p>
          <a:p>
            <a:pPr lvl="1"/>
            <a:r>
              <a:rPr lang="en-US"/>
              <a:t>HI: 32-bit remainder</a:t>
            </a:r>
          </a:p>
          <a:p>
            <a:pPr lvl="1"/>
            <a:r>
              <a:rPr lang="en-US"/>
              <a:t>LO: 32-bit quotient</a:t>
            </a:r>
          </a:p>
          <a:p>
            <a:r>
              <a:rPr lang="en-US"/>
              <a:t>Instructions</a:t>
            </a:r>
          </a:p>
          <a:p>
            <a:pPr lvl="1"/>
            <a:r>
              <a:rPr lang="en-US">
                <a:latin typeface="Lucida Console" pitchFamily="49" charset="0"/>
              </a:rPr>
              <a:t>div rs, rt  /  divu rs, rt</a:t>
            </a:r>
          </a:p>
          <a:p>
            <a:pPr lvl="1"/>
            <a:r>
              <a:rPr lang="en-US"/>
              <a:t>No overflow or divide-by-0 checking</a:t>
            </a:r>
          </a:p>
          <a:p>
            <a:pPr lvl="2"/>
            <a:r>
              <a:rPr lang="en-US"/>
              <a:t>Software must perform checks if required</a:t>
            </a:r>
          </a:p>
          <a:p>
            <a:pPr lvl="1"/>
            <a:r>
              <a:rPr lang="en-US"/>
              <a:t>Use </a:t>
            </a:r>
            <a:r>
              <a:rPr lang="en-US">
                <a:latin typeface="Lucida Console" pitchFamily="49" charset="0"/>
              </a:rPr>
              <a:t>mfhi</a:t>
            </a:r>
            <a:r>
              <a:rPr lang="en-US"/>
              <a:t>, </a:t>
            </a:r>
            <a:r>
              <a:rPr lang="en-US">
                <a:latin typeface="Lucida Console" pitchFamily="49" charset="0"/>
              </a:rPr>
              <a:t>mflo</a:t>
            </a:r>
            <a:r>
              <a:rPr lang="en-US"/>
              <a:t> to access result</a:t>
            </a:r>
          </a:p>
        </p:txBody>
      </p:sp>
    </p:spTree>
    <p:extLst>
      <p:ext uri="{BB962C8B-B14F-4D97-AF65-F5344CB8AC3E}">
        <p14:creationId xmlns:p14="http://schemas.microsoft.com/office/powerpoint/2010/main" val="81224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D0D3908F-C246-4EB5-A64E-BF9094C043DE}" type="slidenum">
              <a:rPr lang="en-AU"/>
              <a:pPr/>
              <a:t>14</a:t>
            </a:fld>
            <a:endParaRPr lang="en-AU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 Point</a:t>
            </a:r>
            <a:endParaRPr lang="en-AU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Representation for non-integral numbers</a:t>
            </a:r>
          </a:p>
          <a:p>
            <a:pPr lvl="1"/>
            <a:r>
              <a:rPr lang="en-US"/>
              <a:t>Including very small and very large numbers</a:t>
            </a:r>
          </a:p>
          <a:p>
            <a:r>
              <a:rPr lang="en-US"/>
              <a:t>Like scientific notation</a:t>
            </a:r>
          </a:p>
          <a:p>
            <a:pPr lvl="1"/>
            <a:r>
              <a:rPr lang="en-US"/>
              <a:t>–2.34 × 10</a:t>
            </a:r>
            <a:r>
              <a:rPr lang="en-US" baseline="30000"/>
              <a:t>56</a:t>
            </a:r>
            <a:endParaRPr lang="en-US"/>
          </a:p>
          <a:p>
            <a:pPr lvl="1"/>
            <a:r>
              <a:rPr lang="en-US"/>
              <a:t>+0.002 × 10</a:t>
            </a:r>
            <a:r>
              <a:rPr lang="en-US" baseline="30000"/>
              <a:t>–4</a:t>
            </a:r>
            <a:endParaRPr lang="en-US"/>
          </a:p>
          <a:p>
            <a:pPr lvl="1"/>
            <a:r>
              <a:rPr lang="en-US"/>
              <a:t>+987.02 × 10</a:t>
            </a:r>
            <a:r>
              <a:rPr lang="en-US" baseline="30000"/>
              <a:t>9</a:t>
            </a:r>
            <a:endParaRPr lang="en-US"/>
          </a:p>
          <a:p>
            <a:r>
              <a:rPr lang="en-US"/>
              <a:t>In binary</a:t>
            </a:r>
          </a:p>
          <a:p>
            <a:pPr lvl="1"/>
            <a:r>
              <a:rPr lang="en-US">
                <a:cs typeface="Arial" charset="0"/>
              </a:rPr>
              <a:t>±1.</a:t>
            </a:r>
            <a:r>
              <a:rPr lang="en-US" i="1">
                <a:cs typeface="Arial" charset="0"/>
              </a:rPr>
              <a:t>xxxxxxx</a:t>
            </a:r>
            <a:r>
              <a:rPr lang="en-US" baseline="-25000">
                <a:cs typeface="Arial" charset="0"/>
              </a:rPr>
              <a:t>2</a:t>
            </a:r>
            <a:r>
              <a:rPr lang="en-US">
                <a:cs typeface="Arial" charset="0"/>
              </a:rPr>
              <a:t> × 2</a:t>
            </a:r>
            <a:r>
              <a:rPr lang="en-US" i="1" baseline="30000">
                <a:cs typeface="Arial" charset="0"/>
              </a:rPr>
              <a:t>yyyy</a:t>
            </a:r>
          </a:p>
          <a:p>
            <a:r>
              <a:rPr lang="en-US"/>
              <a:t>Types </a:t>
            </a:r>
            <a:r>
              <a:rPr lang="en-US">
                <a:latin typeface="Lucida Console" pitchFamily="49" charset="0"/>
              </a:rPr>
              <a:t>float</a:t>
            </a:r>
            <a:r>
              <a:rPr lang="en-US"/>
              <a:t> and </a:t>
            </a:r>
            <a:r>
              <a:rPr lang="en-US">
                <a:latin typeface="Lucida Console" pitchFamily="49" charset="0"/>
              </a:rPr>
              <a:t>double</a:t>
            </a:r>
            <a:r>
              <a:rPr lang="en-US"/>
              <a:t> in C</a:t>
            </a:r>
            <a:endParaRPr lang="en-AU"/>
          </a:p>
        </p:txBody>
      </p:sp>
      <p:sp>
        <p:nvSpPr>
          <p:cNvPr id="285700" name="AutoShape 4"/>
          <p:cNvSpPr>
            <a:spLocks/>
          </p:cNvSpPr>
          <p:nvPr/>
        </p:nvSpPr>
        <p:spPr bwMode="auto">
          <a:xfrm>
            <a:off x="6957788" y="2924175"/>
            <a:ext cx="2010310" cy="401638"/>
          </a:xfrm>
          <a:prstGeom prst="borderCallout1">
            <a:avLst>
              <a:gd name="adj1" fmla="val 28458"/>
              <a:gd name="adj2" fmla="val -5051"/>
              <a:gd name="adj3" fmla="val 28458"/>
              <a:gd name="adj4" fmla="val -910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normalized</a:t>
            </a:r>
            <a:endParaRPr lang="en-AU"/>
          </a:p>
        </p:txBody>
      </p:sp>
      <p:sp>
        <p:nvSpPr>
          <p:cNvPr id="285701" name="AutoShape 5"/>
          <p:cNvSpPr>
            <a:spLocks/>
          </p:cNvSpPr>
          <p:nvPr/>
        </p:nvSpPr>
        <p:spPr bwMode="auto">
          <a:xfrm>
            <a:off x="7533371" y="3573464"/>
            <a:ext cx="2592242" cy="401637"/>
          </a:xfrm>
          <a:prstGeom prst="borderCallout1">
            <a:avLst>
              <a:gd name="adj1" fmla="val 28458"/>
              <a:gd name="adj2" fmla="val -3917"/>
              <a:gd name="adj3" fmla="val -2370"/>
              <a:gd name="adj4" fmla="val -87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not normalized</a:t>
            </a:r>
            <a:endParaRPr lang="en-AU"/>
          </a:p>
        </p:txBody>
      </p:sp>
      <p:sp>
        <p:nvSpPr>
          <p:cNvPr id="285702" name="Line 6"/>
          <p:cNvSpPr>
            <a:spLocks noChangeShapeType="1"/>
          </p:cNvSpPr>
          <p:nvPr/>
        </p:nvSpPr>
        <p:spPr bwMode="auto">
          <a:xfrm flipH="1">
            <a:off x="5421488" y="3790950"/>
            <a:ext cx="2016659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8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B2A7EF27-9D1A-4672-8D16-6059D2D36660}" type="slidenum">
              <a:rPr lang="en-AU"/>
              <a:pPr/>
              <a:t>15</a:t>
            </a:fld>
            <a:endParaRPr lang="en-AU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 Point Standard</a:t>
            </a:r>
            <a:endParaRPr lang="en-AU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by IEEE </a:t>
            </a:r>
            <a:r>
              <a:rPr lang="en-US" dirty="0" err="1"/>
              <a:t>Std</a:t>
            </a:r>
            <a:r>
              <a:rPr lang="en-US" dirty="0"/>
              <a:t> 754-1985</a:t>
            </a:r>
          </a:p>
          <a:p>
            <a:r>
              <a:rPr lang="en-US" dirty="0"/>
              <a:t>Developed in response to divergence of representations</a:t>
            </a:r>
          </a:p>
          <a:p>
            <a:pPr lvl="1"/>
            <a:r>
              <a:rPr lang="en-US" dirty="0"/>
              <a:t>Portability issues for scientific code</a:t>
            </a:r>
          </a:p>
          <a:p>
            <a:r>
              <a:rPr lang="en-US" dirty="0"/>
              <a:t>Now almost universally adopted</a:t>
            </a:r>
          </a:p>
          <a:p>
            <a:r>
              <a:rPr lang="en-US" dirty="0"/>
              <a:t>Two representations</a:t>
            </a:r>
          </a:p>
          <a:p>
            <a:pPr lvl="1"/>
            <a:r>
              <a:rPr lang="en-US" dirty="0"/>
              <a:t>Single precision (32-bit)</a:t>
            </a:r>
          </a:p>
          <a:p>
            <a:pPr lvl="1"/>
            <a:r>
              <a:rPr lang="en-US" dirty="0"/>
              <a:t>Double precision (64-bit)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276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E50A102E-DF34-4E9F-8DCE-B84F705A6C69}" type="slidenum">
              <a:rPr lang="en-AU"/>
              <a:pPr/>
              <a:t>16</a:t>
            </a:fld>
            <a:endParaRPr lang="en-AU"/>
          </a:p>
        </p:txBody>
      </p:sp>
      <p:sp>
        <p:nvSpPr>
          <p:cNvPr id="28980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Floating-Point Format</a:t>
            </a:r>
          </a:p>
        </p:txBody>
      </p:sp>
      <p:sp>
        <p:nvSpPr>
          <p:cNvPr id="289803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12047" y="3573464"/>
            <a:ext cx="11024962" cy="26638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S: sign bit (0 </a:t>
            </a:r>
            <a:r>
              <a:rPr lang="en-US" sz="2400" dirty="0">
                <a:sym typeface="Symbol" pitchFamily="18" charset="2"/>
              </a:rPr>
              <a:t> non-negative, 1  negative)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Normalize significand: 1.0 ≤ |significand| &lt; 2.0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Always has a leading pre-binary-point 1 bit, so no need to represent it explicitly (hidden bit)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Significand is Fraction with the “1.” restored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Exponent: excess representation: actual exponent + Bias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Ensures exponent is unsigned</a:t>
            </a:r>
          </a:p>
          <a:p>
            <a:pPr lvl="1">
              <a:lnSpc>
                <a:spcPct val="80000"/>
              </a:lnSpc>
            </a:pPr>
            <a:r>
              <a:rPr lang="en-US" sz="2000">
                <a:sym typeface="Symbol" pitchFamily="18" charset="2"/>
              </a:rPr>
              <a:t>Single: Bias = 127; Double: Bias = 1023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2065329" y="1917700"/>
            <a:ext cx="478242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S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2543572" y="1917700"/>
            <a:ext cx="2111883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Exponent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657572" y="1917700"/>
            <a:ext cx="4894574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Fraction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2448347" y="1196976"/>
            <a:ext cx="18747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single: 8 bits</a:t>
            </a:r>
            <a:br>
              <a:rPr lang="en-US" sz="2000">
                <a:latin typeface="Tahoma" pitchFamily="34" charset="0"/>
              </a:rPr>
            </a:br>
            <a:r>
              <a:rPr lang="en-US" sz="2000">
                <a:latin typeface="Tahoma" pitchFamily="34" charset="0"/>
              </a:rPr>
              <a:t>double: 11 bits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5901847" y="1196976"/>
            <a:ext cx="18747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single: 23 bits</a:t>
            </a:r>
            <a:br>
              <a:rPr lang="en-US" sz="2000">
                <a:latin typeface="Tahoma" pitchFamily="34" charset="0"/>
              </a:rPr>
            </a:br>
            <a:r>
              <a:rPr lang="en-US" sz="2000">
                <a:latin typeface="Tahoma" pitchFamily="34" charset="0"/>
              </a:rPr>
              <a:t>double: 52 bits</a:t>
            </a:r>
          </a:p>
        </p:txBody>
      </p:sp>
      <p:graphicFrame>
        <p:nvGraphicFramePr>
          <p:cNvPr id="289801" name="Object 9"/>
          <p:cNvGraphicFramePr>
            <a:graphicFrameLocks noChangeAspect="1"/>
          </p:cNvGraphicFramePr>
          <p:nvPr/>
        </p:nvGraphicFramePr>
        <p:xfrm>
          <a:off x="1967987" y="2667000"/>
          <a:ext cx="78211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4" imgW="2450880" imgH="228600" progId="Equation.3">
                  <p:embed/>
                </p:oleObj>
              </mc:Choice>
              <mc:Fallback>
                <p:oleObj name="Equation" r:id="rId4" imgW="2450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7987" y="2667000"/>
                        <a:ext cx="7821163" cy="5461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59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B45FD12A-D5F3-4656-B4CD-201C768252F4}" type="slidenum">
              <a:rPr lang="en-AU"/>
              <a:pPr/>
              <a:t>17</a:t>
            </a:fld>
            <a:endParaRPr lang="en-AU"/>
          </a:p>
        </p:txBody>
      </p:sp>
      <p:sp>
        <p:nvSpPr>
          <p:cNvPr id="2959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Single-Precision Range</a:t>
            </a:r>
          </a:p>
        </p:txBody>
      </p:sp>
      <p:sp>
        <p:nvSpPr>
          <p:cNvPr id="2959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Exponents 00000000 and 11111111 reserved</a:t>
            </a:r>
          </a:p>
          <a:p>
            <a:r>
              <a:rPr lang="en-US" sz="2800"/>
              <a:t>Smallest value</a:t>
            </a:r>
          </a:p>
          <a:p>
            <a:pPr lvl="1"/>
            <a:r>
              <a:rPr lang="en-US" sz="2400"/>
              <a:t>Exponent: 00000001</a:t>
            </a:r>
            <a:br>
              <a:rPr lang="en-US" sz="2400"/>
            </a:br>
            <a:r>
              <a:rPr lang="en-US" sz="2400">
                <a:sym typeface="Symbol" pitchFamily="18" charset="2"/>
              </a:rPr>
              <a:t> actual exponent = 1 – 127 = –126</a:t>
            </a:r>
          </a:p>
          <a:p>
            <a:pPr lvl="1"/>
            <a:r>
              <a:rPr lang="en-US" sz="2400">
                <a:sym typeface="Symbol" pitchFamily="18" charset="2"/>
              </a:rPr>
              <a:t>Fraction: 000…00</a:t>
            </a:r>
            <a:r>
              <a:rPr lang="en-US" sz="2400"/>
              <a:t> </a:t>
            </a:r>
            <a:r>
              <a:rPr lang="en-US" sz="2400">
                <a:sym typeface="Symbol" pitchFamily="18" charset="2"/>
              </a:rPr>
              <a:t> significand = 1.0</a:t>
            </a:r>
          </a:p>
          <a:p>
            <a:pPr lvl="1"/>
            <a:r>
              <a:rPr lang="en-US" sz="2400">
                <a:sym typeface="Symbol" pitchFamily="18" charset="2"/>
              </a:rPr>
              <a:t>±1.0 × 2</a:t>
            </a:r>
            <a:r>
              <a:rPr lang="en-US" sz="2400" baseline="30000">
                <a:sym typeface="Symbol" pitchFamily="18" charset="2"/>
              </a:rPr>
              <a:t>–126</a:t>
            </a:r>
            <a:r>
              <a:rPr lang="en-US" sz="2400">
                <a:sym typeface="Symbol" pitchFamily="18" charset="2"/>
              </a:rPr>
              <a:t> ≈ ±1.2 × 10</a:t>
            </a:r>
            <a:r>
              <a:rPr lang="en-US" sz="2400" baseline="30000">
                <a:sym typeface="Symbol" pitchFamily="18" charset="2"/>
              </a:rPr>
              <a:t>–38</a:t>
            </a:r>
          </a:p>
          <a:p>
            <a:r>
              <a:rPr lang="en-US" sz="2800">
                <a:sym typeface="Symbol" pitchFamily="18" charset="2"/>
              </a:rPr>
              <a:t>Largest value</a:t>
            </a:r>
          </a:p>
          <a:p>
            <a:pPr lvl="1"/>
            <a:r>
              <a:rPr lang="en-US" sz="2400">
                <a:sym typeface="Symbol" pitchFamily="18" charset="2"/>
              </a:rPr>
              <a:t>exponent: 11111110</a:t>
            </a:r>
            <a:br>
              <a:rPr lang="en-US" sz="2400">
                <a:sym typeface="Symbol" pitchFamily="18" charset="2"/>
              </a:rPr>
            </a:br>
            <a:r>
              <a:rPr lang="en-US" sz="2400">
                <a:sym typeface="Symbol" pitchFamily="18" charset="2"/>
              </a:rPr>
              <a:t> actual exponent = 254 – 127 = +127</a:t>
            </a:r>
          </a:p>
          <a:p>
            <a:pPr lvl="1"/>
            <a:r>
              <a:rPr lang="en-US" sz="2400">
                <a:sym typeface="Symbol" pitchFamily="18" charset="2"/>
              </a:rPr>
              <a:t>Fraction: 111…11</a:t>
            </a:r>
            <a:r>
              <a:rPr lang="en-US" sz="2400"/>
              <a:t> </a:t>
            </a:r>
            <a:r>
              <a:rPr lang="en-US" sz="2400">
                <a:sym typeface="Symbol" pitchFamily="18" charset="2"/>
              </a:rPr>
              <a:t> significand ≈ 2.0</a:t>
            </a:r>
          </a:p>
          <a:p>
            <a:pPr lvl="1"/>
            <a:r>
              <a:rPr lang="en-US" sz="2400">
                <a:sym typeface="Symbol" pitchFamily="18" charset="2"/>
              </a:rPr>
              <a:t>±2.0 × 2</a:t>
            </a:r>
            <a:r>
              <a:rPr lang="en-US" sz="2400" baseline="30000">
                <a:sym typeface="Symbol" pitchFamily="18" charset="2"/>
              </a:rPr>
              <a:t>+127</a:t>
            </a:r>
            <a:r>
              <a:rPr lang="en-US" sz="2400">
                <a:sym typeface="Symbol" pitchFamily="18" charset="2"/>
              </a:rPr>
              <a:t> ≈ ±3.4 × 10</a:t>
            </a:r>
            <a:r>
              <a:rPr lang="en-US" sz="2400" baseline="30000">
                <a:sym typeface="Symbol" pitchFamily="18" charset="2"/>
              </a:rPr>
              <a:t>+38</a:t>
            </a:r>
          </a:p>
        </p:txBody>
      </p:sp>
    </p:spTree>
    <p:extLst>
      <p:ext uri="{BB962C8B-B14F-4D97-AF65-F5344CB8AC3E}">
        <p14:creationId xmlns:p14="http://schemas.microsoft.com/office/powerpoint/2010/main" val="61050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Lec 14</a:t>
            </a: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Systems Architecture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11A30183-86D5-4D1A-A86F-F814C3F3CF49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1" name="Rectangle 1"/>
          <p:cNvSpPr>
            <a:spLocks noGrp="1" noChangeArrowheads="1"/>
          </p:cNvSpPr>
          <p:nvPr>
            <p:ph type="title"/>
          </p:nvPr>
        </p:nvSpPr>
        <p:spPr>
          <a:xfrm>
            <a:off x="2206625" y="146050"/>
            <a:ext cx="8259762" cy="762000"/>
          </a:xfrm>
        </p:spPr>
        <p:txBody>
          <a:bodyPr anchor="b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Double-Precision Range</a:t>
            </a:r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6626" y="1125538"/>
            <a:ext cx="8270875" cy="5111750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Exponents 0000…00 and 1111…11 reserved</a:t>
            </a:r>
          </a:p>
          <a:p>
            <a:pPr marL="341313" indent="-341313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Smallest value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Exponent: 00000000001</a:t>
            </a:r>
            <a:br>
              <a:rPr lang="en-US" altLang="en-US" sz="2400"/>
            </a:b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actual exponent = 1 – 1023 = –1022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Fraction: 000…00 </a:t>
            </a: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significand = 1.0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±1.0 × 2</a:t>
            </a:r>
            <a:r>
              <a:rPr lang="en-US" altLang="en-US" sz="2400" baseline="30000"/>
              <a:t>–1022</a:t>
            </a:r>
            <a:r>
              <a:rPr lang="en-US" altLang="en-US" sz="2400"/>
              <a:t> ≈ ±2.2 × 10</a:t>
            </a:r>
            <a:r>
              <a:rPr lang="en-US" altLang="en-US" sz="2400" baseline="30000"/>
              <a:t>–308</a:t>
            </a:r>
          </a:p>
          <a:p>
            <a:pPr marL="341313" indent="-341313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Largest value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Exponent: 11111111110</a:t>
            </a:r>
            <a:br>
              <a:rPr lang="en-US" altLang="en-US" sz="2400"/>
            </a:b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actual exponent = 2046 – 1023 = +1023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Fraction: 111…11 </a:t>
            </a:r>
            <a:r>
              <a:rPr lang="en-US" altLang="en-US" sz="2400">
                <a:latin typeface="Symbol" panose="05050102010706020507" pitchFamily="18" charset="2"/>
              </a:rPr>
              <a:t></a:t>
            </a:r>
            <a:r>
              <a:rPr lang="en-US" altLang="en-US" sz="2400"/>
              <a:t> significand ≈ 2.0</a:t>
            </a:r>
          </a:p>
          <a:p>
            <a:pPr marL="741363" lvl="1" indent="-284163"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/>
              <a:t>±2.0 × 2</a:t>
            </a:r>
            <a:r>
              <a:rPr lang="en-US" altLang="en-US" sz="2400" baseline="30000"/>
              <a:t>+1023</a:t>
            </a:r>
            <a:r>
              <a:rPr lang="en-US" altLang="en-US" sz="2400"/>
              <a:t> ≈ ±1.8 × 10</a:t>
            </a:r>
            <a:r>
              <a:rPr lang="en-US" altLang="en-US" sz="2400" baseline="30000"/>
              <a:t>+308</a:t>
            </a:r>
          </a:p>
        </p:txBody>
      </p:sp>
    </p:spTree>
    <p:extLst>
      <p:ext uri="{BB962C8B-B14F-4D97-AF65-F5344CB8AC3E}">
        <p14:creationId xmlns:p14="http://schemas.microsoft.com/office/powerpoint/2010/main" val="4047226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914162" y="6248400"/>
            <a:ext cx="25393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l"/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Lec 14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164515" y="6248400"/>
            <a:ext cx="385979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Systems Architecture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8735324" y="6248400"/>
            <a:ext cx="253933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/>
            <a:fld id="{5E01B85B-FAD3-4431-8FC6-E72DDD49C50C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/>
              <a:t>19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914162" y="609600"/>
            <a:ext cx="103605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b="1">
                <a:solidFill>
                  <a:srgbClr val="000000"/>
                </a:solidFill>
              </a:rPr>
              <a:t>Representation of Floating Point Numbers</a:t>
            </a: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914162" y="1981200"/>
            <a:ext cx="1036050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l">
              <a:spcBef>
                <a:spcPts val="500"/>
              </a:spcBef>
              <a:buFont typeface="Arial" charset="0"/>
              <a:buChar char="•"/>
            </a:pPr>
            <a:r>
              <a:rPr lang="en-US" sz="2000" b="1">
                <a:solidFill>
                  <a:srgbClr val="000000"/>
                </a:solidFill>
              </a:rPr>
              <a:t>IEEE 754 single precision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1303528" y="2955925"/>
            <a:ext cx="344927" cy="285750"/>
          </a:xfrm>
          <a:prstGeom prst="rect">
            <a:avLst/>
          </a:prstGeom>
          <a:solidFill>
            <a:srgbClr val="3333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1642106" y="2955925"/>
            <a:ext cx="3146664" cy="285750"/>
          </a:xfrm>
          <a:prstGeom prst="rect">
            <a:avLst/>
          </a:prstGeom>
          <a:solidFill>
            <a:srgbClr val="00CC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8"/>
          <p:cNvSpPr>
            <a:spLocks noChangeArrowheads="1"/>
          </p:cNvSpPr>
          <p:nvPr/>
        </p:nvSpPr>
        <p:spPr bwMode="auto">
          <a:xfrm>
            <a:off x="4773956" y="2955925"/>
            <a:ext cx="6212915" cy="28575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1165980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31</a:t>
            </a:r>
          </a:p>
        </p:txBody>
      </p:sp>
      <p:sp>
        <p:nvSpPr>
          <p:cNvPr id="10251" name="Text Box 10"/>
          <p:cNvSpPr txBox="1">
            <a:spLocks noChangeArrowheads="1"/>
          </p:cNvSpPr>
          <p:nvPr/>
        </p:nvSpPr>
        <p:spPr bwMode="auto">
          <a:xfrm>
            <a:off x="1639990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30</a:t>
            </a:r>
          </a:p>
        </p:txBody>
      </p:sp>
      <p:sp>
        <p:nvSpPr>
          <p:cNvPr id="10252" name="Text Box 11"/>
          <p:cNvSpPr txBox="1">
            <a:spLocks noChangeArrowheads="1"/>
          </p:cNvSpPr>
          <p:nvPr/>
        </p:nvSpPr>
        <p:spPr bwMode="auto">
          <a:xfrm>
            <a:off x="4297831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23</a:t>
            </a:r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4737983" y="2550608"/>
            <a:ext cx="40938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22</a:t>
            </a:r>
          </a:p>
        </p:txBody>
      </p:sp>
      <p:sp>
        <p:nvSpPr>
          <p:cNvPr id="10254" name="Text Box 13"/>
          <p:cNvSpPr txBox="1">
            <a:spLocks noChangeArrowheads="1"/>
          </p:cNvSpPr>
          <p:nvPr/>
        </p:nvSpPr>
        <p:spPr bwMode="auto">
          <a:xfrm>
            <a:off x="10635596" y="2550608"/>
            <a:ext cx="295572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0255" name="Text Box 14"/>
          <p:cNvSpPr txBox="1">
            <a:spLocks noChangeArrowheads="1"/>
          </p:cNvSpPr>
          <p:nvPr/>
        </p:nvSpPr>
        <p:spPr bwMode="auto">
          <a:xfrm>
            <a:off x="952252" y="3444371"/>
            <a:ext cx="590524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Sign</a:t>
            </a:r>
          </a:p>
        </p:txBody>
      </p:sp>
      <p:sp>
        <p:nvSpPr>
          <p:cNvPr id="10256" name="Text Box 15"/>
          <p:cNvSpPr txBox="1">
            <a:spLocks noChangeArrowheads="1"/>
          </p:cNvSpPr>
          <p:nvPr/>
        </p:nvSpPr>
        <p:spPr bwMode="auto">
          <a:xfrm>
            <a:off x="1999730" y="3444371"/>
            <a:ext cx="1707817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Biased exponent</a:t>
            </a:r>
          </a:p>
        </p:txBody>
      </p:sp>
      <p:sp>
        <p:nvSpPr>
          <p:cNvPr id="10257" name="Text Box 16"/>
          <p:cNvSpPr txBox="1">
            <a:spLocks noChangeArrowheads="1"/>
          </p:cNvSpPr>
          <p:nvPr/>
        </p:nvSpPr>
        <p:spPr bwMode="auto">
          <a:xfrm>
            <a:off x="5252199" y="3444371"/>
            <a:ext cx="3996905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Normalized Mantissa (implicit 24th bit = 1)</a:t>
            </a:r>
          </a:p>
        </p:txBody>
      </p:sp>
      <p:sp>
        <p:nvSpPr>
          <p:cNvPr id="10258" name="Text Box 17"/>
          <p:cNvSpPr txBox="1">
            <a:spLocks noChangeArrowheads="1"/>
          </p:cNvSpPr>
          <p:nvPr/>
        </p:nvSpPr>
        <p:spPr bwMode="auto">
          <a:xfrm>
            <a:off x="1282367" y="4692860"/>
            <a:ext cx="3070369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bg1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(-1)</a:t>
            </a:r>
            <a:r>
              <a:rPr lang="en-US" baseline="30000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</a:t>
            </a:r>
            <a:r>
              <a:rPr lang="en-US">
                <a:solidFill>
                  <a:srgbClr val="000000"/>
                </a:solidFill>
              </a:rPr>
              <a:t> F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</a:t>
            </a:r>
            <a:r>
              <a:rPr lang="en-US">
                <a:solidFill>
                  <a:srgbClr val="000000"/>
                </a:solidFill>
              </a:rPr>
              <a:t> 2</a:t>
            </a:r>
            <a:r>
              <a:rPr lang="en-US" baseline="30000">
                <a:solidFill>
                  <a:srgbClr val="000000"/>
                </a:solidFill>
              </a:rPr>
              <a:t>E-127</a:t>
            </a:r>
          </a:p>
        </p:txBody>
      </p:sp>
      <p:graphicFrame>
        <p:nvGraphicFramePr>
          <p:cNvPr id="10259" name="Object 18"/>
          <p:cNvGraphicFramePr>
            <a:graphicFrameLocks noChangeAspect="1"/>
          </p:cNvGraphicFramePr>
          <p:nvPr/>
        </p:nvGraphicFramePr>
        <p:xfrm>
          <a:off x="5607707" y="4079875"/>
          <a:ext cx="555691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r:id="rId4" imgW="2745000" imgH="1158840" progId="">
                  <p:embed/>
                </p:oleObj>
              </mc:Choice>
              <mc:Fallback>
                <p:oleObj r:id="rId4" imgW="2745000" imgH="1158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707" y="4079875"/>
                        <a:ext cx="5556919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178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9C6AD410-28D2-42FB-BB6D-1317FE9F38CD}" type="slidenum">
              <a:rPr lang="en-AU"/>
              <a:pPr/>
              <a:t>2</a:t>
            </a:fld>
            <a:endParaRPr lang="en-AU"/>
          </a:p>
        </p:txBody>
      </p:sp>
      <p:pic>
        <p:nvPicPr>
          <p:cNvPr id="240649" name="Picture 9" descr="f03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0" y="1844675"/>
            <a:ext cx="924954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Integer Addition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9"/>
            <a:ext cx="11024962" cy="674687"/>
          </a:xfrm>
        </p:spPr>
        <p:txBody>
          <a:bodyPr/>
          <a:lstStyle/>
          <a:p>
            <a:r>
              <a:rPr lang="en-US"/>
              <a:t>Example: 7 + 6</a:t>
            </a:r>
            <a:endParaRPr lang="en-AU"/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 rot="5400000">
            <a:off x="10345226" y="1406009"/>
            <a:ext cx="3198376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§3.2 Addition and Subtraction</a:t>
            </a:r>
          </a:p>
        </p:txBody>
      </p:sp>
      <p:sp>
        <p:nvSpPr>
          <p:cNvPr id="240647" name="Rectangle 7"/>
          <p:cNvSpPr>
            <a:spLocks noChangeArrowheads="1"/>
          </p:cNvSpPr>
          <p:nvPr/>
        </p:nvSpPr>
        <p:spPr bwMode="auto">
          <a:xfrm>
            <a:off x="912047" y="3644900"/>
            <a:ext cx="10360501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800"/>
              <a:t>Overflow if result out of range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Adding +ve and –ve operands, no overflow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Adding two +ve operands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000"/>
              <a:t>Overflow if result sign is 1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400"/>
              <a:t>Adding two –ve operands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000"/>
              <a:t>Overflow if result sign is 0</a:t>
            </a:r>
          </a:p>
        </p:txBody>
      </p:sp>
    </p:spTree>
    <p:extLst>
      <p:ext uri="{BB962C8B-B14F-4D97-AF65-F5344CB8AC3E}">
        <p14:creationId xmlns:p14="http://schemas.microsoft.com/office/powerpoint/2010/main" val="130037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80CB0A1C-0D0D-4AB4-8182-8A4FB4D50ED1}" type="slidenum">
              <a:rPr lang="en-AU"/>
              <a:pPr/>
              <a:t>20</a:t>
            </a:fld>
            <a:endParaRPr lang="en-AU"/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Precision</a:t>
            </a:r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Relative precision</a:t>
            </a:r>
          </a:p>
          <a:p>
            <a:pPr lvl="1"/>
            <a:r>
              <a:rPr lang="en-US"/>
              <a:t>all fraction bits are significant</a:t>
            </a:r>
          </a:p>
          <a:p>
            <a:pPr lvl="1"/>
            <a:r>
              <a:rPr lang="en-US"/>
              <a:t>Single: approx 2</a:t>
            </a:r>
            <a:r>
              <a:rPr lang="en-US" baseline="30000"/>
              <a:t>–23</a:t>
            </a:r>
          </a:p>
          <a:p>
            <a:pPr lvl="2"/>
            <a:r>
              <a:rPr lang="en-US"/>
              <a:t>Equivalent to 23 × log</a:t>
            </a:r>
            <a:r>
              <a:rPr lang="en-US" baseline="-25000"/>
              <a:t>10</a:t>
            </a:r>
            <a:r>
              <a:rPr lang="en-US"/>
              <a:t>2 ≈ 23 × 0.3 ≈ 6 decimal digits of precision</a:t>
            </a:r>
          </a:p>
          <a:p>
            <a:pPr lvl="1"/>
            <a:r>
              <a:rPr lang="en-US"/>
              <a:t>Double: approx 2</a:t>
            </a:r>
            <a:r>
              <a:rPr lang="en-US" baseline="30000"/>
              <a:t>–52</a:t>
            </a:r>
          </a:p>
          <a:p>
            <a:pPr lvl="2"/>
            <a:r>
              <a:rPr lang="en-US"/>
              <a:t>Equivalent to 52 × log</a:t>
            </a:r>
            <a:r>
              <a:rPr lang="en-US" baseline="-25000"/>
              <a:t>10</a:t>
            </a:r>
            <a:r>
              <a:rPr lang="en-US"/>
              <a:t>2 ≈ 52 × 0.3 ≈ 16 decimal digits of precision</a:t>
            </a:r>
          </a:p>
        </p:txBody>
      </p:sp>
    </p:spTree>
    <p:extLst>
      <p:ext uri="{BB962C8B-B14F-4D97-AF65-F5344CB8AC3E}">
        <p14:creationId xmlns:p14="http://schemas.microsoft.com/office/powerpoint/2010/main" val="384929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A4B0C89A-1FDE-44A7-8023-6661F84104A3}" type="slidenum">
              <a:rPr lang="en-AU"/>
              <a:pPr/>
              <a:t>21</a:t>
            </a:fld>
            <a:endParaRPr lang="en-AU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285571" cy="1143000"/>
          </a:xfrm>
        </p:spPr>
        <p:txBody>
          <a:bodyPr>
            <a:noAutofit/>
          </a:bodyPr>
          <a:lstStyle/>
          <a:p>
            <a:r>
              <a:rPr lang="en-US" sz="3600" dirty="0"/>
              <a:t>Show the IEEE 754 binary representation of the number 0.75ten in single and double precision</a:t>
            </a:r>
            <a:endParaRPr lang="en-AU" sz="3600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6" y="4953000"/>
            <a:ext cx="10534650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19986"/>
          <a:stretch/>
        </p:blipFill>
        <p:spPr bwMode="auto">
          <a:xfrm>
            <a:off x="455612" y="1524000"/>
            <a:ext cx="4726023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374367" y="1798298"/>
            <a:ext cx="6506482" cy="2760500"/>
            <a:chOff x="5374367" y="1798298"/>
            <a:chExt cx="6506482" cy="2760500"/>
          </a:xfrm>
        </p:grpSpPr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367" y="3172028"/>
              <a:ext cx="6506482" cy="13867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46"/>
            <a:stretch/>
          </p:blipFill>
          <p:spPr bwMode="auto">
            <a:xfrm>
              <a:off x="5374367" y="1798298"/>
              <a:ext cx="6435045" cy="1173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692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Another example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</a:t>
            </a:r>
            <a:r>
              <a:rPr lang="en-US" b="1" dirty="0"/>
              <a:t>7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Convert to binary:	 111</a:t>
            </a:r>
          </a:p>
          <a:p>
            <a:pPr lvl="1"/>
            <a:r>
              <a:rPr lang="en-US" b="1" dirty="0"/>
              <a:t>Normalize:			1.11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2</a:t>
            </a:r>
          </a:p>
          <a:p>
            <a:pPr lvl="1"/>
            <a:r>
              <a:rPr lang="en-US" b="1" dirty="0">
                <a:cs typeface="Arial" charset="0"/>
              </a:rPr>
              <a:t>Sign bit is 			0</a:t>
            </a:r>
          </a:p>
          <a:p>
            <a:pPr lvl="1"/>
            <a:r>
              <a:rPr lang="en-US" b="1" dirty="0">
                <a:cs typeface="Arial" charset="0"/>
              </a:rPr>
              <a:t>Biased exponent is 	127 + 2 =  10000001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		1100…0</a:t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7828" name="Group 4"/>
          <p:cNvGrpSpPr>
            <a:grpSpLocks/>
          </p:cNvGrpSpPr>
          <p:nvPr/>
        </p:nvGrpSpPr>
        <p:grpSpPr bwMode="auto">
          <a:xfrm>
            <a:off x="2452579" y="5629276"/>
            <a:ext cx="9105644" cy="455613"/>
            <a:chOff x="729" y="2112"/>
            <a:chExt cx="3155" cy="287"/>
          </a:xfrm>
        </p:grpSpPr>
        <p:sp>
          <p:nvSpPr>
            <p:cNvPr id="717829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717830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10…01</a:t>
              </a:r>
            </a:p>
          </p:txBody>
        </p:sp>
        <p:sp>
          <p:nvSpPr>
            <p:cNvPr id="717831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11000000000000000000000000000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694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Another example</a:t>
            </a:r>
          </a:p>
        </p:txBody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 </a:t>
            </a:r>
            <a:r>
              <a:rPr lang="en-US" b="1" dirty="0"/>
              <a:t>1/2</a:t>
            </a:r>
            <a:endParaRPr lang="en-US" dirty="0"/>
          </a:p>
          <a:p>
            <a:pPr lvl="1"/>
            <a:r>
              <a:rPr lang="en-US" b="1" dirty="0"/>
              <a:t>Convert to binary:	 0.1</a:t>
            </a:r>
          </a:p>
          <a:p>
            <a:pPr lvl="1"/>
            <a:r>
              <a:rPr lang="en-US" b="1" dirty="0"/>
              <a:t>Normalize:			1.0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-1</a:t>
            </a:r>
          </a:p>
          <a:p>
            <a:pPr lvl="1"/>
            <a:r>
              <a:rPr lang="en-US" b="1" dirty="0">
                <a:cs typeface="Arial" charset="0"/>
              </a:rPr>
              <a:t>Sign bit is 			0</a:t>
            </a:r>
          </a:p>
          <a:p>
            <a:pPr lvl="1"/>
            <a:r>
              <a:rPr lang="en-US" b="1" dirty="0">
                <a:cs typeface="Arial" charset="0"/>
              </a:rPr>
              <a:t>Biased exponent is 	127 </a:t>
            </a:r>
            <a:r>
              <a:rPr lang="en-US" b="1" dirty="0"/>
              <a:t>–</a:t>
            </a:r>
            <a:r>
              <a:rPr lang="en-US" b="1" dirty="0">
                <a:cs typeface="Arial" charset="0"/>
              </a:rPr>
              <a:t> 1 =  01111110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		00…0</a:t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8852" name="Group 4"/>
          <p:cNvGrpSpPr>
            <a:grpSpLocks/>
          </p:cNvGrpSpPr>
          <p:nvPr/>
        </p:nvGrpSpPr>
        <p:grpSpPr bwMode="auto">
          <a:xfrm>
            <a:off x="2249431" y="5781676"/>
            <a:ext cx="9105644" cy="455613"/>
            <a:chOff x="729" y="2112"/>
            <a:chExt cx="3155" cy="287"/>
          </a:xfrm>
        </p:grpSpPr>
        <p:sp>
          <p:nvSpPr>
            <p:cNvPr id="718853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718854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01…10</a:t>
              </a:r>
            </a:p>
          </p:txBody>
        </p:sp>
        <p:sp>
          <p:nvSpPr>
            <p:cNvPr id="718855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00000000000000000000000000000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10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Another example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 </a:t>
            </a:r>
            <a:r>
              <a:rPr lang="en-US" b="1" dirty="0"/>
              <a:t>–2</a:t>
            </a:r>
            <a:endParaRPr lang="en-US" dirty="0"/>
          </a:p>
          <a:p>
            <a:pPr lvl="1"/>
            <a:r>
              <a:rPr lang="en-US" b="1" dirty="0"/>
              <a:t>Convert to binary:	10</a:t>
            </a:r>
          </a:p>
          <a:p>
            <a:pPr lvl="1"/>
            <a:r>
              <a:rPr lang="en-US" b="1" dirty="0"/>
              <a:t>Normalize:			1.0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1</a:t>
            </a:r>
          </a:p>
          <a:p>
            <a:pPr lvl="1"/>
            <a:r>
              <a:rPr lang="en-US" b="1" dirty="0">
                <a:cs typeface="Arial" charset="0"/>
              </a:rPr>
              <a:t>Sign bit is 			1</a:t>
            </a:r>
          </a:p>
          <a:p>
            <a:pPr lvl="1"/>
            <a:r>
              <a:rPr lang="en-US" b="1" dirty="0">
                <a:cs typeface="Arial" charset="0"/>
              </a:rPr>
              <a:t>Biased exponent is 	127 </a:t>
            </a:r>
            <a:r>
              <a:rPr lang="en-US" b="1" dirty="0"/>
              <a:t>+</a:t>
            </a:r>
            <a:r>
              <a:rPr lang="en-US" b="1" dirty="0">
                <a:cs typeface="Arial" charset="0"/>
              </a:rPr>
              <a:t> 1 =  10000000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		00…0</a:t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9876" name="Group 4"/>
          <p:cNvGrpSpPr>
            <a:grpSpLocks/>
          </p:cNvGrpSpPr>
          <p:nvPr/>
        </p:nvGrpSpPr>
        <p:grpSpPr bwMode="auto">
          <a:xfrm>
            <a:off x="2351005" y="5705476"/>
            <a:ext cx="9105644" cy="455613"/>
            <a:chOff x="729" y="2112"/>
            <a:chExt cx="3155" cy="287"/>
          </a:xfrm>
        </p:grpSpPr>
        <p:sp>
          <p:nvSpPr>
            <p:cNvPr id="719877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719878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10…00</a:t>
              </a:r>
            </a:p>
          </p:txBody>
        </p:sp>
        <p:sp>
          <p:nvSpPr>
            <p:cNvPr id="719879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00000000000000000000000000000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48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Yet another example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6354" y="1758951"/>
            <a:ext cx="10622900" cy="3567113"/>
          </a:xfrm>
        </p:spPr>
        <p:txBody>
          <a:bodyPr/>
          <a:lstStyle/>
          <a:p>
            <a:r>
              <a:rPr lang="en-US" dirty="0"/>
              <a:t>Represent  </a:t>
            </a:r>
            <a:r>
              <a:rPr lang="en-US" b="1" dirty="0"/>
              <a:t>–2</a:t>
            </a:r>
            <a:endParaRPr lang="en-US" dirty="0"/>
          </a:p>
          <a:p>
            <a:pPr lvl="1"/>
            <a:r>
              <a:rPr lang="en-US" b="1" dirty="0"/>
              <a:t>Convert to binary:	10</a:t>
            </a:r>
          </a:p>
          <a:p>
            <a:pPr lvl="1"/>
            <a:r>
              <a:rPr lang="en-US" b="1" dirty="0"/>
              <a:t>Normalize:			1.0</a:t>
            </a:r>
            <a:r>
              <a:rPr lang="en-US" b="1" dirty="0">
                <a:cs typeface="Arial" charset="0"/>
              </a:rPr>
              <a:t>×2</a:t>
            </a:r>
            <a:r>
              <a:rPr lang="en-US" b="1" baseline="30000" dirty="0">
                <a:cs typeface="Arial" charset="0"/>
              </a:rPr>
              <a:t>1</a:t>
            </a:r>
          </a:p>
          <a:p>
            <a:pPr lvl="1"/>
            <a:r>
              <a:rPr lang="en-US" b="1" dirty="0">
                <a:cs typeface="Arial" charset="0"/>
              </a:rPr>
              <a:t>Sign bit is 			1</a:t>
            </a:r>
          </a:p>
          <a:p>
            <a:pPr lvl="1"/>
            <a:r>
              <a:rPr lang="en-US" b="1" dirty="0">
                <a:cs typeface="Arial" charset="0"/>
              </a:rPr>
              <a:t>Biased exponent is 	127 </a:t>
            </a:r>
            <a:r>
              <a:rPr lang="en-US" b="1" dirty="0"/>
              <a:t>+</a:t>
            </a:r>
            <a:r>
              <a:rPr lang="en-US" b="1" dirty="0">
                <a:cs typeface="Arial" charset="0"/>
              </a:rPr>
              <a:t> 1 =  10000000</a:t>
            </a:r>
            <a:r>
              <a:rPr lang="en-US" b="1" baseline="-25000" dirty="0">
                <a:cs typeface="Arial" charset="0"/>
              </a:rPr>
              <a:t>two</a:t>
            </a:r>
          </a:p>
          <a:p>
            <a:pPr lvl="1"/>
            <a:r>
              <a:rPr lang="en-US" b="1" dirty="0">
                <a:cs typeface="Arial" charset="0"/>
              </a:rPr>
              <a:t>Coefficient is 		00…0</a:t>
            </a:r>
            <a:br>
              <a:rPr lang="en-US" dirty="0"/>
            </a:br>
            <a:r>
              <a:rPr lang="en-US" dirty="0"/>
              <a:t>		</a:t>
            </a:r>
          </a:p>
        </p:txBody>
      </p:sp>
      <p:grpSp>
        <p:nvGrpSpPr>
          <p:cNvPr id="719876" name="Group 4"/>
          <p:cNvGrpSpPr>
            <a:grpSpLocks/>
          </p:cNvGrpSpPr>
          <p:nvPr/>
        </p:nvGrpSpPr>
        <p:grpSpPr bwMode="auto">
          <a:xfrm>
            <a:off x="2351005" y="5705476"/>
            <a:ext cx="9105644" cy="455613"/>
            <a:chOff x="729" y="2112"/>
            <a:chExt cx="3155" cy="287"/>
          </a:xfrm>
        </p:grpSpPr>
        <p:sp>
          <p:nvSpPr>
            <p:cNvPr id="719877" name="Rectangle 5"/>
            <p:cNvSpPr>
              <a:spLocks noChangeArrowheads="1"/>
            </p:cNvSpPr>
            <p:nvPr/>
          </p:nvSpPr>
          <p:spPr bwMode="auto">
            <a:xfrm>
              <a:off x="729" y="2112"/>
              <a:ext cx="143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</a:t>
              </a:r>
            </a:p>
          </p:txBody>
        </p:sp>
        <p:sp>
          <p:nvSpPr>
            <p:cNvPr id="719878" name="Rectangle 6"/>
            <p:cNvSpPr>
              <a:spLocks noChangeArrowheads="1"/>
            </p:cNvSpPr>
            <p:nvPr/>
          </p:nvSpPr>
          <p:spPr bwMode="auto">
            <a:xfrm>
              <a:off x="872" y="2112"/>
              <a:ext cx="478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10…00</a:t>
              </a:r>
            </a:p>
          </p:txBody>
        </p:sp>
        <p:sp>
          <p:nvSpPr>
            <p:cNvPr id="719879" name="Rectangle 7"/>
            <p:cNvSpPr>
              <a:spLocks noChangeArrowheads="1"/>
            </p:cNvSpPr>
            <p:nvPr/>
          </p:nvSpPr>
          <p:spPr bwMode="auto">
            <a:xfrm>
              <a:off x="1350" y="2112"/>
              <a:ext cx="2534" cy="28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i="0">
                  <a:latin typeface="Arial Narrow" pitchFamily="34" charset="0"/>
                </a:rPr>
                <a:t>00000000000000000000000000000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48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9486324A-6190-49C0-9445-85B2B3FCA9CF}" type="slidenum">
              <a:rPr lang="en-AU"/>
              <a:pPr/>
              <a:t>26</a:t>
            </a:fld>
            <a:endParaRPr lang="en-AU"/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Example</a:t>
            </a:r>
            <a:endParaRPr lang="en-AU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number is represented by the single-precision float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solidFill>
                  <a:schemeClr val="hlink"/>
                </a:solidFill>
              </a:rPr>
              <a:t>	1</a:t>
            </a:r>
            <a:r>
              <a:rPr lang="en-US" dirty="0">
                <a:solidFill>
                  <a:srgbClr val="008000"/>
                </a:solidFill>
              </a:rPr>
              <a:t>10000001</a:t>
            </a:r>
            <a:r>
              <a:rPr lang="en-US" dirty="0">
                <a:solidFill>
                  <a:schemeClr val="tx2"/>
                </a:solidFill>
              </a:rPr>
              <a:t>01000…00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 = </a:t>
            </a:r>
            <a:r>
              <a:rPr lang="en-US" dirty="0">
                <a:solidFill>
                  <a:schemeClr val="hlink"/>
                </a:solidFill>
              </a:rPr>
              <a:t>1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Fraction = </a:t>
            </a:r>
            <a:r>
              <a:rPr lang="en-US" dirty="0">
                <a:solidFill>
                  <a:schemeClr val="tx2"/>
                </a:solidFill>
              </a:rPr>
              <a:t>01000…00</a:t>
            </a:r>
            <a:r>
              <a:rPr lang="en-US" baseline="-25000" dirty="0"/>
              <a:t>2</a:t>
            </a:r>
            <a:endParaRPr lang="en-US" dirty="0">
              <a:solidFill>
                <a:schemeClr val="fol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Exponent = </a:t>
            </a:r>
            <a:r>
              <a:rPr lang="en-US" dirty="0">
                <a:solidFill>
                  <a:srgbClr val="008000"/>
                </a:solidFill>
              </a:rPr>
              <a:t>10000001</a:t>
            </a:r>
            <a:r>
              <a:rPr lang="en-US" baseline="-25000" dirty="0"/>
              <a:t>2</a:t>
            </a:r>
            <a:r>
              <a:rPr lang="en-US" dirty="0"/>
              <a:t> = 129</a:t>
            </a:r>
          </a:p>
          <a:p>
            <a:pPr>
              <a:lnSpc>
                <a:spcPct val="90000"/>
              </a:lnSpc>
            </a:pPr>
            <a:r>
              <a:rPr lang="en-US" dirty="0"/>
              <a:t>x = (–1)</a:t>
            </a:r>
            <a:r>
              <a:rPr lang="en-US" baseline="30000" dirty="0"/>
              <a:t>1</a:t>
            </a:r>
            <a:r>
              <a:rPr lang="en-US" dirty="0"/>
              <a:t> × (1 + 01</a:t>
            </a:r>
            <a:r>
              <a:rPr lang="en-US" baseline="-25000" dirty="0"/>
              <a:t>2</a:t>
            </a:r>
            <a:r>
              <a:rPr lang="en-US" dirty="0"/>
              <a:t>) × 2</a:t>
            </a:r>
            <a:r>
              <a:rPr lang="en-US" baseline="30000" dirty="0"/>
              <a:t>(129 – 127)</a:t>
            </a:r>
            <a:endParaRPr lang="en-US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	= (–1) × 1.25 × 2</a:t>
            </a:r>
            <a:r>
              <a:rPr lang="en-US" baseline="30000" dirty="0"/>
              <a:t>2</a:t>
            </a:r>
            <a:endParaRPr lang="en-US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	= –5.0</a:t>
            </a:r>
          </a:p>
        </p:txBody>
      </p:sp>
    </p:spTree>
    <p:extLst>
      <p:ext uri="{BB962C8B-B14F-4D97-AF65-F5344CB8AC3E}">
        <p14:creationId xmlns:p14="http://schemas.microsoft.com/office/powerpoint/2010/main" val="3098550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75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T2 Answer Key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63726"/>
              </p:ext>
            </p:extLst>
          </p:nvPr>
        </p:nvGraphicFramePr>
        <p:xfrm>
          <a:off x="-1588" y="1314924"/>
          <a:ext cx="12192000" cy="5543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4182015359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8047597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693794963"/>
                    </a:ext>
                  </a:extLst>
                </a:gridCol>
              </a:tblGrid>
              <a:tr h="668418">
                <a:tc>
                  <a:txBody>
                    <a:bodyPr/>
                    <a:lstStyle/>
                    <a:p>
                      <a:pPr algn="ctr"/>
                      <a:r>
                        <a:rPr lang="en-IE" sz="28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8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8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55207"/>
                  </a:ext>
                </a:extLst>
              </a:tr>
              <a:tr h="1153708">
                <a:tc>
                  <a:txBody>
                    <a:bodyPr/>
                    <a:lstStyle/>
                    <a:p>
                      <a:r>
                        <a:rPr lang="en-IE" sz="2800" dirty="0"/>
                        <a:t>No of clock cycles by 5 stage pipeline to</a:t>
                      </a:r>
                      <a:r>
                        <a:rPr lang="en-IE" sz="2800" baseline="0" dirty="0"/>
                        <a:t> execute x instructions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1*5+499</a:t>
                      </a:r>
                      <a:r>
                        <a:rPr lang="en-IE" sz="2800" baseline="0" dirty="0"/>
                        <a:t>       = 504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1*5+299</a:t>
                      </a:r>
                      <a:r>
                        <a:rPr lang="en-IE" sz="2800" baseline="0" dirty="0"/>
                        <a:t>       = 304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82840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/>
                        <a:t>Time for non</a:t>
                      </a:r>
                      <a:r>
                        <a:rPr lang="en-IE" sz="2800" baseline="0" dirty="0"/>
                        <a:t> pipelined machine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500*10*5      = 25000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300*15*5      = 22500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12157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/>
                        <a:t>Time for pipelined</a:t>
                      </a:r>
                      <a:r>
                        <a:rPr lang="en-IE" sz="2800" baseline="0" dirty="0"/>
                        <a:t> machine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504*15          = 5040 ns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304*15          = 4560 ns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30618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/>
                        <a:t>Speedup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25000/5040   = 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22500/4560   = 4.93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74720"/>
                  </a:ext>
                </a:extLst>
              </a:tr>
              <a:tr h="668418">
                <a:tc>
                  <a:txBody>
                    <a:bodyPr/>
                    <a:lstStyle/>
                    <a:p>
                      <a:r>
                        <a:rPr lang="en-IE" sz="2800" dirty="0"/>
                        <a:t>Clock cycles when not in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500*5             =</a:t>
                      </a:r>
                      <a:r>
                        <a:rPr lang="en-IE" sz="2800" baseline="0" dirty="0"/>
                        <a:t> 2500</a:t>
                      </a:r>
                      <a:endParaRPr lang="en-I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800" dirty="0"/>
                        <a:t>300*5             =</a:t>
                      </a:r>
                      <a:r>
                        <a:rPr lang="en-IE" sz="2800" baseline="0" dirty="0"/>
                        <a:t> 1500</a:t>
                      </a:r>
                      <a:endParaRPr lang="en-I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89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1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EC887D79-1D38-4524-8454-A26D4FE7FED6}" type="slidenum">
              <a:rPr lang="en-AU"/>
              <a:pPr/>
              <a:t>3</a:t>
            </a:fld>
            <a:endParaRPr lang="en-AU"/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Subtraction</a:t>
            </a:r>
            <a:endParaRPr lang="en-AU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Add negation of second operand</a:t>
            </a:r>
          </a:p>
          <a:p>
            <a:r>
              <a:rPr lang="en-US" sz="2800"/>
              <a:t>Example: 7 – 6 = 7 + (–6)</a:t>
            </a:r>
          </a:p>
          <a:p>
            <a:pPr lvl="1">
              <a:buFont typeface="Wingdings" pitchFamily="2" charset="2"/>
              <a:buNone/>
            </a:pPr>
            <a:r>
              <a:rPr lang="en-US" sz="2400"/>
              <a:t>	+7:	0000 0000 … 0000 0111</a:t>
            </a:r>
            <a:br>
              <a:rPr lang="en-US" sz="2400"/>
            </a:br>
            <a:r>
              <a:rPr lang="en-US" sz="2400" u="sng"/>
              <a:t>–6:	1111 1111 … 1111 1010</a:t>
            </a:r>
            <a:br>
              <a:rPr lang="en-US" sz="2400"/>
            </a:br>
            <a:r>
              <a:rPr lang="en-US" sz="2400"/>
              <a:t>+1:	0000 0000 … 0000 0001</a:t>
            </a:r>
          </a:p>
          <a:p>
            <a:r>
              <a:rPr lang="en-US" sz="2800"/>
              <a:t>Overflow if result out of range</a:t>
            </a:r>
          </a:p>
          <a:p>
            <a:pPr lvl="1"/>
            <a:r>
              <a:rPr lang="en-US" sz="2400"/>
              <a:t>Subtracting two +ve or two –ve operands, no overflow</a:t>
            </a:r>
          </a:p>
          <a:p>
            <a:pPr lvl="1"/>
            <a:r>
              <a:rPr lang="en-US" sz="2400"/>
              <a:t>Subtracting +ve from –ve operand</a:t>
            </a:r>
          </a:p>
          <a:p>
            <a:pPr lvl="2"/>
            <a:r>
              <a:rPr lang="en-US" sz="2000"/>
              <a:t>Overflow if result sign is 0</a:t>
            </a:r>
          </a:p>
          <a:p>
            <a:pPr lvl="1"/>
            <a:r>
              <a:rPr lang="en-US" sz="2400"/>
              <a:t>Subtracting –ve from +ve operand</a:t>
            </a:r>
          </a:p>
          <a:p>
            <a:pPr lvl="2"/>
            <a:r>
              <a:rPr lang="en-US" sz="2000"/>
              <a:t>Overflow if result sign is 1</a:t>
            </a:r>
          </a:p>
        </p:txBody>
      </p:sp>
    </p:spTree>
    <p:extLst>
      <p:ext uri="{BB962C8B-B14F-4D97-AF65-F5344CB8AC3E}">
        <p14:creationId xmlns:p14="http://schemas.microsoft.com/office/powerpoint/2010/main" val="204302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8D6D4BEA-A517-4060-96C2-71861A03BB57}" type="slidenum">
              <a:rPr lang="en-AU"/>
              <a:pPr/>
              <a:t>4</a:t>
            </a:fld>
            <a:endParaRPr lang="en-AU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</a:t>
            </a:r>
            <a:endParaRPr lang="en-AU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8"/>
            <a:ext cx="11024962" cy="766762"/>
          </a:xfrm>
        </p:spPr>
        <p:txBody>
          <a:bodyPr/>
          <a:lstStyle/>
          <a:p>
            <a:r>
              <a:rPr lang="en-US"/>
              <a:t>Start with long-multiplication approach</a:t>
            </a:r>
            <a:endParaRPr lang="en-AU"/>
          </a:p>
        </p:txBody>
      </p:sp>
      <p:grpSp>
        <p:nvGrpSpPr>
          <p:cNvPr id="265220" name="Group 4"/>
          <p:cNvGrpSpPr>
            <a:grpSpLocks/>
          </p:cNvGrpSpPr>
          <p:nvPr/>
        </p:nvGrpSpPr>
        <p:grpSpPr bwMode="auto">
          <a:xfrm>
            <a:off x="2410256" y="2349502"/>
            <a:ext cx="1631525" cy="2246313"/>
            <a:chOff x="703" y="1616"/>
            <a:chExt cx="771" cy="1415"/>
          </a:xfrm>
        </p:grpSpPr>
        <p:sp>
          <p:nvSpPr>
            <p:cNvPr id="265221" name="Text Box 5"/>
            <p:cNvSpPr txBox="1">
              <a:spLocks noChangeArrowheads="1"/>
            </p:cNvSpPr>
            <p:nvPr/>
          </p:nvSpPr>
          <p:spPr bwMode="auto">
            <a:xfrm>
              <a:off x="703" y="1616"/>
              <a:ext cx="596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latin typeface="Lucida Console" pitchFamily="49" charset="0"/>
                </a:rPr>
                <a:t>   1000</a:t>
              </a:r>
            </a:p>
            <a:p>
              <a:r>
                <a:rPr lang="en-US" sz="2000">
                  <a:latin typeface="Lucida Console" pitchFamily="49" charset="0"/>
                </a:rPr>
                <a:t>×  1001</a:t>
              </a:r>
            </a:p>
            <a:p>
              <a:r>
                <a:rPr lang="en-US" sz="2000">
                  <a:latin typeface="Lucida Console" pitchFamily="49" charset="0"/>
                </a:rPr>
                <a:t>   1000</a:t>
              </a:r>
            </a:p>
            <a:p>
              <a:r>
                <a:rPr lang="en-US" sz="2000">
                  <a:latin typeface="Lucida Console" pitchFamily="49" charset="0"/>
                </a:rPr>
                <a:t>  0000 </a:t>
              </a:r>
            </a:p>
            <a:p>
              <a:r>
                <a:rPr lang="en-US" sz="2000">
                  <a:latin typeface="Lucida Console" pitchFamily="49" charset="0"/>
                </a:rPr>
                <a:t> 0000  </a:t>
              </a:r>
            </a:p>
            <a:p>
              <a:r>
                <a:rPr lang="en-US" sz="2000">
                  <a:latin typeface="Lucida Console" pitchFamily="49" charset="0"/>
                </a:rPr>
                <a:t>1000   </a:t>
              </a:r>
            </a:p>
            <a:p>
              <a:r>
                <a:rPr lang="en-US" sz="2000">
                  <a:latin typeface="Lucida Console" pitchFamily="49" charset="0"/>
                </a:rPr>
                <a:t>1001000</a:t>
              </a:r>
              <a:endParaRPr lang="en-AU" sz="2000">
                <a:latin typeface="Lucida Console" pitchFamily="49" charset="0"/>
              </a:endParaRPr>
            </a:p>
          </p:txBody>
        </p:sp>
        <p:sp>
          <p:nvSpPr>
            <p:cNvPr id="265222" name="Line 6"/>
            <p:cNvSpPr>
              <a:spLocks noChangeShapeType="1"/>
            </p:cNvSpPr>
            <p:nvPr/>
          </p:nvSpPr>
          <p:spPr bwMode="auto">
            <a:xfrm flipH="1">
              <a:off x="703" y="202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223" name="Line 7"/>
            <p:cNvSpPr>
              <a:spLocks noChangeShapeType="1"/>
            </p:cNvSpPr>
            <p:nvPr/>
          </p:nvSpPr>
          <p:spPr bwMode="auto">
            <a:xfrm flipH="1">
              <a:off x="703" y="2795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5225" name="Text Box 9"/>
          <p:cNvSpPr txBox="1">
            <a:spLocks noChangeArrowheads="1"/>
          </p:cNvSpPr>
          <p:nvPr/>
        </p:nvSpPr>
        <p:spPr bwMode="auto">
          <a:xfrm>
            <a:off x="909929" y="4803776"/>
            <a:ext cx="307260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Length of product is the sum of operand lengths</a:t>
            </a:r>
            <a:endParaRPr lang="en-AU"/>
          </a:p>
        </p:txBody>
      </p:sp>
      <p:sp>
        <p:nvSpPr>
          <p:cNvPr id="265226" name="AutoShape 10"/>
          <p:cNvSpPr>
            <a:spLocks/>
          </p:cNvSpPr>
          <p:nvPr/>
        </p:nvSpPr>
        <p:spPr bwMode="auto">
          <a:xfrm>
            <a:off x="239122" y="2090738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121634"/>
              <a:gd name="adj4" fmla="val 144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multiplicand</a:t>
            </a:r>
            <a:endParaRPr lang="en-AU" sz="1600"/>
          </a:p>
        </p:txBody>
      </p:sp>
      <p:sp>
        <p:nvSpPr>
          <p:cNvPr id="265227" name="AutoShape 11"/>
          <p:cNvSpPr>
            <a:spLocks/>
          </p:cNvSpPr>
          <p:nvPr/>
        </p:nvSpPr>
        <p:spPr bwMode="auto">
          <a:xfrm>
            <a:off x="239122" y="2565400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69231"/>
              <a:gd name="adj4" fmla="val 146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multiplier</a:t>
            </a:r>
            <a:endParaRPr lang="en-AU" sz="1600"/>
          </a:p>
        </p:txBody>
      </p:sp>
      <p:sp>
        <p:nvSpPr>
          <p:cNvPr id="265228" name="AutoShape 12"/>
          <p:cNvSpPr>
            <a:spLocks/>
          </p:cNvSpPr>
          <p:nvPr/>
        </p:nvSpPr>
        <p:spPr bwMode="auto">
          <a:xfrm>
            <a:off x="239122" y="4149726"/>
            <a:ext cx="1534183" cy="358775"/>
          </a:xfrm>
          <a:prstGeom prst="borderCallout1">
            <a:avLst>
              <a:gd name="adj1" fmla="val 31856"/>
              <a:gd name="adj2" fmla="val 106620"/>
              <a:gd name="adj3" fmla="val 58407"/>
              <a:gd name="adj4" fmla="val 14455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product</a:t>
            </a:r>
            <a:endParaRPr lang="en-AU" sz="1600"/>
          </a:p>
        </p:txBody>
      </p:sp>
      <p:sp>
        <p:nvSpPr>
          <p:cNvPr id="265230" name="Text Box 14"/>
          <p:cNvSpPr txBox="1">
            <a:spLocks noChangeArrowheads="1"/>
          </p:cNvSpPr>
          <p:nvPr/>
        </p:nvSpPr>
        <p:spPr bwMode="auto">
          <a:xfrm rot="5400000">
            <a:off x="10928752" y="821809"/>
            <a:ext cx="2031325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§3.3 Multiplication</a:t>
            </a:r>
          </a:p>
        </p:txBody>
      </p:sp>
      <p:pic>
        <p:nvPicPr>
          <p:cNvPr id="265231" name="Picture 15" descr="f03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37" y="2133601"/>
            <a:ext cx="7099568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7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DE9B0B33-EBFA-473E-824A-E797A02DB423}" type="slidenum">
              <a:rPr lang="en-AU"/>
              <a:pPr/>
              <a:t>5</a:t>
            </a:fld>
            <a:endParaRPr lang="en-AU"/>
          </a:p>
        </p:txBody>
      </p:sp>
      <p:pic>
        <p:nvPicPr>
          <p:cNvPr id="267273" name="Picture 9" descr="f03-05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6" y="1773239"/>
            <a:ext cx="4179329" cy="4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Multiplication Hardware</a:t>
            </a:r>
            <a:endParaRPr lang="en-AU"/>
          </a:p>
        </p:txBody>
      </p:sp>
      <p:sp>
        <p:nvSpPr>
          <p:cNvPr id="267269" name="AutoShape 5"/>
          <p:cNvSpPr>
            <a:spLocks/>
          </p:cNvSpPr>
          <p:nvPr/>
        </p:nvSpPr>
        <p:spPr bwMode="auto">
          <a:xfrm>
            <a:off x="8206297" y="5589588"/>
            <a:ext cx="1919317" cy="330200"/>
          </a:xfrm>
          <a:prstGeom prst="borderCallout1">
            <a:avLst>
              <a:gd name="adj1" fmla="val 34616"/>
              <a:gd name="adj2" fmla="val -5292"/>
              <a:gd name="adj3" fmla="val -167787"/>
              <a:gd name="adj4" fmla="val -403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>
                <a:latin typeface="Tahoma" pitchFamily="34" charset="0"/>
              </a:rPr>
              <a:t>Initially 0</a:t>
            </a:r>
            <a:endParaRPr lang="en-AU" sz="1600">
              <a:latin typeface="Tahoma" pitchFamily="34" charset="0"/>
            </a:endParaRPr>
          </a:p>
        </p:txBody>
      </p:sp>
      <p:pic>
        <p:nvPicPr>
          <p:cNvPr id="267272" name="Picture 8" descr="f03-04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37" y="2133601"/>
            <a:ext cx="7099568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4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79D4B176-7CED-4042-94B8-BB61D003DB5C}" type="slidenum">
              <a:rPr lang="en-AU"/>
              <a:pPr/>
              <a:t>6</a:t>
            </a:fld>
            <a:endParaRPr lang="en-AU"/>
          </a:p>
        </p:txBody>
      </p:sp>
      <p:pic>
        <p:nvPicPr>
          <p:cNvPr id="269321" name="Picture 9" descr="f03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79" y="1989138"/>
            <a:ext cx="7118612" cy="2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3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Optimized Multiplier</a:t>
            </a:r>
            <a:endParaRPr lang="en-AU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9"/>
            <a:ext cx="11024962" cy="719137"/>
          </a:xfrm>
        </p:spPr>
        <p:txBody>
          <a:bodyPr/>
          <a:lstStyle/>
          <a:p>
            <a:r>
              <a:rPr lang="en-US"/>
              <a:t>Perform steps in parallel: add/shift</a:t>
            </a: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912047" y="5013325"/>
            <a:ext cx="11024962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3200"/>
              <a:t>One cycle per partial-product addition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/>
              <a:t>That’s ok, if frequency of multiplications is low</a:t>
            </a:r>
            <a:endParaRPr lang="en-AU" sz="2800"/>
          </a:p>
        </p:txBody>
      </p:sp>
    </p:spTree>
    <p:extLst>
      <p:ext uri="{BB962C8B-B14F-4D97-AF65-F5344CB8AC3E}">
        <p14:creationId xmlns:p14="http://schemas.microsoft.com/office/powerpoint/2010/main" val="320410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CFCDFF25-7EFB-4AEA-BBCA-3928414FD5C3}" type="slidenum">
              <a:rPr lang="en-AU"/>
              <a:pPr/>
              <a:t>7</a:t>
            </a:fld>
            <a:endParaRPr lang="en-AU"/>
          </a:p>
        </p:txBody>
      </p:sp>
      <p:sp>
        <p:nvSpPr>
          <p:cNvPr id="271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Faster Multiplier</a:t>
            </a:r>
            <a:endParaRPr lang="en-AU"/>
          </a:p>
        </p:txBody>
      </p:sp>
      <p:sp>
        <p:nvSpPr>
          <p:cNvPr id="2713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2047" y="1125538"/>
            <a:ext cx="11024962" cy="1223962"/>
          </a:xfrm>
        </p:spPr>
        <p:txBody>
          <a:bodyPr/>
          <a:lstStyle/>
          <a:p>
            <a:r>
              <a:rPr lang="en-US"/>
              <a:t>Uses multiple adders</a:t>
            </a:r>
          </a:p>
          <a:p>
            <a:pPr lvl="1"/>
            <a:r>
              <a:rPr lang="en-US"/>
              <a:t>Cost/performance tradeoff</a:t>
            </a:r>
          </a:p>
        </p:txBody>
      </p:sp>
      <p:pic>
        <p:nvPicPr>
          <p:cNvPr id="271365" name="Picture 5" descr="f03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54" y="2420938"/>
            <a:ext cx="9124690" cy="265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912047" y="5157789"/>
            <a:ext cx="11024962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3200"/>
              <a:t>Can be pipelined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sz="2800"/>
              <a:t>Several multiplication performed in parallel</a:t>
            </a:r>
          </a:p>
        </p:txBody>
      </p:sp>
    </p:spTree>
    <p:extLst>
      <p:ext uri="{BB962C8B-B14F-4D97-AF65-F5344CB8AC3E}">
        <p14:creationId xmlns:p14="http://schemas.microsoft.com/office/powerpoint/2010/main" val="338438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39D94F89-45DB-4E63-9936-527BB1EA9762}" type="slidenum">
              <a:rPr lang="en-AU"/>
              <a:pPr/>
              <a:t>8</a:t>
            </a:fld>
            <a:endParaRPr lang="en-AU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MIPS Multiplication</a:t>
            </a:r>
            <a:endParaRPr lang="en-AU"/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Two 32-bit registers for product</a:t>
            </a:r>
          </a:p>
          <a:p>
            <a:pPr lvl="1"/>
            <a:r>
              <a:rPr lang="en-US" sz="2400"/>
              <a:t>HI: most-significant 32 bits</a:t>
            </a:r>
          </a:p>
          <a:p>
            <a:pPr lvl="1"/>
            <a:r>
              <a:rPr lang="en-US" sz="2400"/>
              <a:t>LO: least-significant 32-bits</a:t>
            </a:r>
          </a:p>
          <a:p>
            <a:r>
              <a:rPr lang="en-US" sz="2800"/>
              <a:t>Instructions</a:t>
            </a:r>
          </a:p>
          <a:p>
            <a:pPr lvl="1"/>
            <a:r>
              <a:rPr lang="en-US" sz="2400">
                <a:latin typeface="Lucida Console" pitchFamily="49" charset="0"/>
              </a:rPr>
              <a:t>mult rs, rt  /  multu rs, rt</a:t>
            </a:r>
          </a:p>
          <a:p>
            <a:pPr lvl="2"/>
            <a:r>
              <a:rPr lang="en-US" sz="2000"/>
              <a:t>64-bit product in HI/LO</a:t>
            </a:r>
          </a:p>
          <a:p>
            <a:pPr lvl="1"/>
            <a:r>
              <a:rPr lang="en-US" sz="2400">
                <a:latin typeface="Lucida Console" pitchFamily="49" charset="0"/>
              </a:rPr>
              <a:t>mfhi rd  /  mflo rd</a:t>
            </a:r>
          </a:p>
          <a:p>
            <a:pPr lvl="2"/>
            <a:r>
              <a:rPr lang="en-US" sz="2000"/>
              <a:t>Move from HI/LO to rd</a:t>
            </a:r>
          </a:p>
          <a:p>
            <a:pPr lvl="2"/>
            <a:r>
              <a:rPr lang="en-US" sz="2000"/>
              <a:t>Can test HI value to see if product overflows 32 bits</a:t>
            </a:r>
            <a:endParaRPr lang="en-AU" sz="2000"/>
          </a:p>
          <a:p>
            <a:pPr lvl="1"/>
            <a:r>
              <a:rPr lang="en-US" sz="2400">
                <a:latin typeface="Lucida Console" pitchFamily="49" charset="0"/>
              </a:rPr>
              <a:t>mul rd, rs, rt</a:t>
            </a:r>
          </a:p>
          <a:p>
            <a:pPr lvl="2"/>
            <a:r>
              <a:rPr lang="en-US" sz="2000"/>
              <a:t>Least-significant 32 bits of product –&gt; rd</a:t>
            </a:r>
          </a:p>
        </p:txBody>
      </p:sp>
    </p:spTree>
    <p:extLst>
      <p:ext uri="{BB962C8B-B14F-4D97-AF65-F5344CB8AC3E}">
        <p14:creationId xmlns:p14="http://schemas.microsoft.com/office/powerpoint/2010/main" val="189576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Chapter 3 — Arithmetic for Computers — </a:t>
            </a:r>
            <a:fld id="{D2ED4610-70EA-4A53-A543-CCF2B88B8258}" type="slidenum">
              <a:rPr lang="en-AU"/>
              <a:pPr/>
              <a:t>9</a:t>
            </a:fld>
            <a:endParaRPr lang="en-AU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Division</a:t>
            </a:r>
            <a:endParaRPr lang="en-AU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4614" y="1125538"/>
            <a:ext cx="6932394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Check for 0 divisor</a:t>
            </a:r>
            <a:endParaRPr lang="en-AU" sz="2400"/>
          </a:p>
          <a:p>
            <a:pPr>
              <a:lnSpc>
                <a:spcPct val="90000"/>
              </a:lnSpc>
            </a:pPr>
            <a:r>
              <a:rPr lang="en-US" sz="2400"/>
              <a:t>Long division approach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divisor ≤ dividend bits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1 bit in quotient, subtract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Otherwise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0 bit in quotient, bring down next dividend bit</a:t>
            </a:r>
          </a:p>
          <a:p>
            <a:pPr>
              <a:lnSpc>
                <a:spcPct val="90000"/>
              </a:lnSpc>
            </a:pPr>
            <a:r>
              <a:rPr lang="en-US" sz="2400"/>
              <a:t>Restoring division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Do the subtract, and if remainder goes &lt; 0, add divisor back</a:t>
            </a:r>
          </a:p>
          <a:p>
            <a:pPr>
              <a:lnSpc>
                <a:spcPct val="90000"/>
              </a:lnSpc>
            </a:pPr>
            <a:r>
              <a:rPr lang="en-US" sz="2400"/>
              <a:t>Signed division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Divide using absolute values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Adjust sign of quotient and remainder as required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2122465" y="2565401"/>
            <a:ext cx="218521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Lucida Console" pitchFamily="49" charset="0"/>
              </a:rPr>
              <a:t>        1001</a:t>
            </a:r>
          </a:p>
          <a:p>
            <a:r>
              <a:rPr lang="en-US" sz="2000" dirty="0">
                <a:latin typeface="Lucida Console" pitchFamily="49" charset="0"/>
              </a:rPr>
              <a:t>1000  1001010</a:t>
            </a:r>
          </a:p>
          <a:p>
            <a:r>
              <a:rPr lang="en-US" sz="2000" dirty="0">
                <a:latin typeface="Lucida Console" pitchFamily="49" charset="0"/>
              </a:rPr>
              <a:t>    -1000</a:t>
            </a:r>
          </a:p>
          <a:p>
            <a:r>
              <a:rPr lang="en-US" sz="2000" dirty="0">
                <a:latin typeface="Lucida Console" pitchFamily="49" charset="0"/>
              </a:rPr>
              <a:t>        10</a:t>
            </a:r>
          </a:p>
          <a:p>
            <a:r>
              <a:rPr lang="en-US" sz="2000" dirty="0">
                <a:latin typeface="Lucida Console" pitchFamily="49" charset="0"/>
              </a:rPr>
              <a:t>        101 </a:t>
            </a:r>
          </a:p>
          <a:p>
            <a:r>
              <a:rPr lang="en-US" sz="2000" dirty="0">
                <a:latin typeface="Lucida Console" pitchFamily="49" charset="0"/>
              </a:rPr>
              <a:t>        1010</a:t>
            </a:r>
          </a:p>
          <a:p>
            <a:r>
              <a:rPr lang="en-US" sz="2000" dirty="0">
                <a:latin typeface="Lucida Console" pitchFamily="49" charset="0"/>
              </a:rPr>
              <a:t>       -1000</a:t>
            </a:r>
          </a:p>
          <a:p>
            <a:r>
              <a:rPr lang="en-US" sz="2000" dirty="0">
                <a:latin typeface="Lucida Console" pitchFamily="49" charset="0"/>
              </a:rPr>
              <a:t>          10</a:t>
            </a:r>
            <a:endParaRPr lang="en-AU" sz="2000" dirty="0">
              <a:latin typeface="Lucida Console" pitchFamily="49" charset="0"/>
            </a:endParaRPr>
          </a:p>
        </p:txBody>
      </p:sp>
      <p:sp>
        <p:nvSpPr>
          <p:cNvPr id="275461" name="Line 5"/>
          <p:cNvSpPr>
            <a:spLocks noChangeShapeType="1"/>
          </p:cNvSpPr>
          <p:nvPr/>
        </p:nvSpPr>
        <p:spPr bwMode="auto">
          <a:xfrm flipH="1">
            <a:off x="2974200" y="2924175"/>
            <a:ext cx="16315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 flipH="1">
            <a:off x="3214380" y="3500438"/>
            <a:ext cx="86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1102497" y="5376863"/>
            <a:ext cx="2710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n</a:t>
            </a:r>
            <a:r>
              <a:rPr lang="en-US"/>
              <a:t>-bit operands yield </a:t>
            </a:r>
            <a:r>
              <a:rPr lang="en-US" i="1"/>
              <a:t>n</a:t>
            </a:r>
            <a:r>
              <a:rPr lang="en-US"/>
              <a:t>-bit</a:t>
            </a:r>
            <a:br>
              <a:rPr lang="en-US"/>
            </a:br>
            <a:r>
              <a:rPr lang="en-US"/>
              <a:t>quotient and remainder</a:t>
            </a:r>
            <a:endParaRPr lang="en-AU"/>
          </a:p>
        </p:txBody>
      </p:sp>
      <p:sp>
        <p:nvSpPr>
          <p:cNvPr id="275464" name="AutoShape 8"/>
          <p:cNvSpPr>
            <a:spLocks/>
          </p:cNvSpPr>
          <p:nvPr/>
        </p:nvSpPr>
        <p:spPr bwMode="auto">
          <a:xfrm>
            <a:off x="912046" y="1844675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237019"/>
              <a:gd name="adj4" fmla="val 154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quotient</a:t>
            </a:r>
            <a:endParaRPr lang="en-AU" sz="1600"/>
          </a:p>
        </p:txBody>
      </p:sp>
      <p:sp>
        <p:nvSpPr>
          <p:cNvPr id="275465" name="AutoShape 9"/>
          <p:cNvSpPr>
            <a:spLocks/>
          </p:cNvSpPr>
          <p:nvPr/>
        </p:nvSpPr>
        <p:spPr bwMode="auto">
          <a:xfrm>
            <a:off x="912046" y="2276475"/>
            <a:ext cx="1919316" cy="330200"/>
          </a:xfrm>
          <a:prstGeom prst="borderCallout1">
            <a:avLst>
              <a:gd name="adj1" fmla="val 34616"/>
              <a:gd name="adj2" fmla="val 105292"/>
              <a:gd name="adj3" fmla="val 178366"/>
              <a:gd name="adj4" fmla="val 130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dividend</a:t>
            </a:r>
            <a:endParaRPr lang="en-AU" sz="1600"/>
          </a:p>
        </p:txBody>
      </p:sp>
      <p:sp>
        <p:nvSpPr>
          <p:cNvPr id="275466" name="AutoShape 10"/>
          <p:cNvSpPr>
            <a:spLocks/>
          </p:cNvSpPr>
          <p:nvPr/>
        </p:nvSpPr>
        <p:spPr bwMode="auto">
          <a:xfrm>
            <a:off x="1390289" y="4797425"/>
            <a:ext cx="1534183" cy="330200"/>
          </a:xfrm>
          <a:prstGeom prst="borderCallout1">
            <a:avLst>
              <a:gd name="adj1" fmla="val 34616"/>
              <a:gd name="adj2" fmla="val 106620"/>
              <a:gd name="adj3" fmla="val 33171"/>
              <a:gd name="adj4" fmla="val 1806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remainder</a:t>
            </a:r>
            <a:endParaRPr lang="en-AU" sz="1600"/>
          </a:p>
        </p:txBody>
      </p:sp>
      <p:sp>
        <p:nvSpPr>
          <p:cNvPr id="275467" name="Line 11"/>
          <p:cNvSpPr>
            <a:spLocks noChangeShapeType="1"/>
          </p:cNvSpPr>
          <p:nvPr/>
        </p:nvSpPr>
        <p:spPr bwMode="auto">
          <a:xfrm flipH="1">
            <a:off x="3789963" y="4724400"/>
            <a:ext cx="86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5468" name="Arc 12"/>
          <p:cNvSpPr>
            <a:spLocks/>
          </p:cNvSpPr>
          <p:nvPr/>
        </p:nvSpPr>
        <p:spPr bwMode="auto">
          <a:xfrm>
            <a:off x="2924472" y="2924176"/>
            <a:ext cx="97341" cy="1444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469" name="Arc 13"/>
          <p:cNvSpPr>
            <a:spLocks/>
          </p:cNvSpPr>
          <p:nvPr/>
        </p:nvSpPr>
        <p:spPr bwMode="auto">
          <a:xfrm flipV="1">
            <a:off x="2925182" y="3068638"/>
            <a:ext cx="97341" cy="1444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5470" name="AutoShape 14"/>
          <p:cNvSpPr>
            <a:spLocks/>
          </p:cNvSpPr>
          <p:nvPr/>
        </p:nvSpPr>
        <p:spPr bwMode="auto">
          <a:xfrm>
            <a:off x="334346" y="3357563"/>
            <a:ext cx="1438959" cy="330200"/>
          </a:xfrm>
          <a:prstGeom prst="borderCallout1">
            <a:avLst>
              <a:gd name="adj1" fmla="val 34616"/>
              <a:gd name="adj2" fmla="val 107060"/>
              <a:gd name="adj3" fmla="val -48556"/>
              <a:gd name="adj4" fmla="val 1319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/>
              <a:t>divisor</a:t>
            </a:r>
            <a:endParaRPr lang="en-AU" sz="1600"/>
          </a:p>
        </p:txBody>
      </p:sp>
    </p:spTree>
    <p:extLst>
      <p:ext uri="{BB962C8B-B14F-4D97-AF65-F5344CB8AC3E}">
        <p14:creationId xmlns:p14="http://schemas.microsoft.com/office/powerpoint/2010/main" val="2412466201"/>
      </p:ext>
    </p:extLst>
  </p:cSld>
  <p:clrMapOvr>
    <a:masterClrMapping/>
  </p:clrMapOvr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23460</TotalTime>
  <Words>1257</Words>
  <Application>Microsoft Office PowerPoint</Application>
  <PresentationFormat>Custom</PresentationFormat>
  <Paragraphs>358</Paragraphs>
  <Slides>28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FranklinGothic-Heavy</vt:lpstr>
      <vt:lpstr>Lucida Console</vt:lpstr>
      <vt:lpstr>Symbol</vt:lpstr>
      <vt:lpstr>Tahoma</vt:lpstr>
      <vt:lpstr>Times New Roman</vt:lpstr>
      <vt:lpstr>Wingdings</vt:lpstr>
      <vt:lpstr>GaneshTemplate</vt:lpstr>
      <vt:lpstr>Equation</vt:lpstr>
      <vt:lpstr>15CSE301  Computer Organization and Architecture</vt:lpstr>
      <vt:lpstr>Integer Addition</vt:lpstr>
      <vt:lpstr>Integer Subtraction</vt:lpstr>
      <vt:lpstr>Multiplication</vt:lpstr>
      <vt:lpstr>Multiplication Hardware</vt:lpstr>
      <vt:lpstr>Optimized Multiplier</vt:lpstr>
      <vt:lpstr>Faster Multiplier</vt:lpstr>
      <vt:lpstr>MIPS Multiplication</vt:lpstr>
      <vt:lpstr>Division</vt:lpstr>
      <vt:lpstr>Division Hardware</vt:lpstr>
      <vt:lpstr>Optimized Divider</vt:lpstr>
      <vt:lpstr>Faster Division</vt:lpstr>
      <vt:lpstr>MIPS Division</vt:lpstr>
      <vt:lpstr>Floating Point</vt:lpstr>
      <vt:lpstr>Floating Point Standard</vt:lpstr>
      <vt:lpstr>IEEE Floating-Point Format</vt:lpstr>
      <vt:lpstr>Single-Precision Range</vt:lpstr>
      <vt:lpstr>Double-Precision Range</vt:lpstr>
      <vt:lpstr>PowerPoint Presentation</vt:lpstr>
      <vt:lpstr>Floating-Point Precision</vt:lpstr>
      <vt:lpstr>Show the IEEE 754 binary representation of the number 0.75ten in single and double precision</vt:lpstr>
      <vt:lpstr> Another example</vt:lpstr>
      <vt:lpstr> Another example</vt:lpstr>
      <vt:lpstr> Another example</vt:lpstr>
      <vt:lpstr> Yet another example</vt:lpstr>
      <vt:lpstr>Floating-Point Example</vt:lpstr>
      <vt:lpstr>PowerPoint Presentation</vt:lpstr>
      <vt:lpstr>T2 Answer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Mahesh G</cp:lastModifiedBy>
  <cp:revision>322</cp:revision>
  <dcterms:created xsi:type="dcterms:W3CDTF">2018-06-04T08:25:54Z</dcterms:created>
  <dcterms:modified xsi:type="dcterms:W3CDTF">2019-10-09T04:14:42Z</dcterms:modified>
</cp:coreProperties>
</file>